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8935-18B5-4BD0-914F-6FC265DF36F7}" type="datetimeFigureOut">
              <a:rPr lang="en-US" smtClean="0"/>
              <a:pPr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9F346-6D27-4253-982B-9ABA733D34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8935-18B5-4BD0-914F-6FC265DF36F7}" type="datetimeFigureOut">
              <a:rPr lang="en-US" smtClean="0"/>
              <a:pPr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9F346-6D27-4253-982B-9ABA733D34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8935-18B5-4BD0-914F-6FC265DF36F7}" type="datetimeFigureOut">
              <a:rPr lang="en-US" smtClean="0"/>
              <a:pPr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9F346-6D27-4253-982B-9ABA733D34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8935-18B5-4BD0-914F-6FC265DF36F7}" type="datetimeFigureOut">
              <a:rPr lang="en-US" smtClean="0"/>
              <a:pPr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9F346-6D27-4253-982B-9ABA733D34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8935-18B5-4BD0-914F-6FC265DF36F7}" type="datetimeFigureOut">
              <a:rPr lang="en-US" smtClean="0"/>
              <a:pPr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9F346-6D27-4253-982B-9ABA733D34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8935-18B5-4BD0-914F-6FC265DF36F7}" type="datetimeFigureOut">
              <a:rPr lang="en-US" smtClean="0"/>
              <a:pPr/>
              <a:t>9/10/2015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9F346-6D27-4253-982B-9ABA733D34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8935-18B5-4BD0-914F-6FC265DF36F7}" type="datetimeFigureOut">
              <a:rPr lang="en-US" smtClean="0"/>
              <a:pPr/>
              <a:t>9/10/2015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9F346-6D27-4253-982B-9ABA733D34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8935-18B5-4BD0-914F-6FC265DF36F7}" type="datetimeFigureOut">
              <a:rPr lang="en-US" smtClean="0"/>
              <a:pPr/>
              <a:t>9/10/2015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9F346-6D27-4253-982B-9ABA733D34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8935-18B5-4BD0-914F-6FC265DF36F7}" type="datetimeFigureOut">
              <a:rPr lang="en-US" smtClean="0"/>
              <a:pPr/>
              <a:t>9/10/2015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9F346-6D27-4253-982B-9ABA733D34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8935-18B5-4BD0-914F-6FC265DF36F7}" type="datetimeFigureOut">
              <a:rPr lang="en-US" smtClean="0"/>
              <a:pPr/>
              <a:t>9/10/2015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9F346-6D27-4253-982B-9ABA733D34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8935-18B5-4BD0-914F-6FC265DF36F7}" type="datetimeFigureOut">
              <a:rPr lang="en-US" smtClean="0"/>
              <a:pPr/>
              <a:t>9/10/2015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9F346-6D27-4253-982B-9ABA733D34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78935-18B5-4BD0-914F-6FC265DF36F7}" type="datetimeFigureOut">
              <a:rPr lang="en-US" smtClean="0"/>
              <a:pPr/>
              <a:t>9/10/2015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9F346-6D27-4253-982B-9ABA733D34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81000" y="457200"/>
            <a:ext cx="8077200" cy="527050"/>
          </a:xfrm>
          <a:prstGeom prst="rect">
            <a:avLst/>
          </a:prstGeom>
          <a:noFill/>
          <a:ln w="12700" cap="sq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en-US" sz="2400" b="1" dirty="0">
                <a:solidFill>
                  <a:srgbClr val="FF6600"/>
                </a:solidFill>
                <a:latin typeface="Tahoma" pitchFamily="34" charset="0"/>
              </a:rPr>
              <a:t>PLAN PRE</a:t>
            </a:r>
            <a:r>
              <a:rPr lang="sr-Latn-CS" sz="2400" b="1" dirty="0">
                <a:solidFill>
                  <a:srgbClr val="FF6600"/>
                </a:solidFill>
                <a:latin typeface="Tahoma" pitchFamily="34" charset="0"/>
              </a:rPr>
              <a:t>Z</a:t>
            </a:r>
            <a:r>
              <a:rPr lang="en-US" sz="2400" b="1" dirty="0">
                <a:solidFill>
                  <a:srgbClr val="FF6600"/>
                </a:solidFill>
                <a:latin typeface="Tahoma" pitchFamily="34" charset="0"/>
              </a:rPr>
              <a:t>ENTACIJE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04800" y="2514600"/>
            <a:ext cx="88392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742950" lvl="1" indent="-285750">
              <a:spcBef>
                <a:spcPct val="20000"/>
              </a:spcBef>
            </a:pPr>
            <a:endParaRPr lang="en-US" sz="320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862263" y="1143000"/>
            <a:ext cx="6281737" cy="274638"/>
          </a:xfrm>
          <a:prstGeom prst="rect">
            <a:avLst/>
          </a:prstGeom>
          <a:gradFill rotWithShape="1">
            <a:gsLst>
              <a:gs pos="0">
                <a:srgbClr val="253C8C"/>
              </a:gs>
              <a:gs pos="50000">
                <a:schemeClr val="bg1"/>
              </a:gs>
              <a:gs pos="100000">
                <a:srgbClr val="253C8C"/>
              </a:gs>
            </a:gsLst>
            <a:lin ang="0" scaled="1"/>
          </a:gra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GB" sz="1200" b="1">
              <a:solidFill>
                <a:srgbClr val="E8B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ankGothic Md BT" pitchFamily="34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974725" y="3389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152400" y="1676400"/>
            <a:ext cx="89916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</a:pPr>
            <a:endParaRPr lang="en-US" sz="3200" dirty="0"/>
          </a:p>
          <a:p>
            <a:pPr algn="ctr">
              <a:buFont typeface="Wingdings" pitchFamily="2" charset="2"/>
              <a:buNone/>
            </a:pPr>
            <a:r>
              <a:rPr lang="sr-Latn-CS" sz="3200" b="1" dirty="0" smtClean="0"/>
              <a:t>PREZENTACIJA ALTERNATIVNIH</a:t>
            </a:r>
            <a:endParaRPr lang="en-US" sz="3200" b="1" dirty="0" smtClean="0"/>
          </a:p>
          <a:p>
            <a:pPr algn="ctr">
              <a:buFont typeface="Wingdings" pitchFamily="2" charset="2"/>
              <a:buNone/>
            </a:pPr>
            <a:r>
              <a:rPr lang="en-US" sz="3200" b="1" dirty="0" smtClean="0"/>
              <a:t>I IZBORNIH </a:t>
            </a:r>
            <a:r>
              <a:rPr lang="en-US" sz="3200" dirty="0" smtClean="0"/>
              <a:t> </a:t>
            </a:r>
            <a:endParaRPr lang="en-US" sz="3200" dirty="0"/>
          </a:p>
          <a:p>
            <a:pPr algn="ctr">
              <a:buFont typeface="Wingdings" pitchFamily="2" charset="2"/>
              <a:buNone/>
            </a:pPr>
            <a:r>
              <a:rPr lang="sr-Latn-CS" sz="3200" b="1" dirty="0"/>
              <a:t>PREDMETA ZA ZIMSKI SEMESTAR </a:t>
            </a:r>
            <a:endParaRPr lang="en-US" sz="3200" b="1" dirty="0"/>
          </a:p>
          <a:p>
            <a:pPr algn="ctr">
              <a:buFont typeface="Wingdings" pitchFamily="2" charset="2"/>
              <a:buNone/>
            </a:pPr>
            <a:r>
              <a:rPr lang="sr-Latn-CS" sz="3200" b="1" dirty="0"/>
              <a:t>ŠKOLSKE </a:t>
            </a:r>
            <a:r>
              <a:rPr lang="sr-Latn-CS" sz="3200" b="1" dirty="0" smtClean="0"/>
              <a:t>201</a:t>
            </a:r>
            <a:r>
              <a:rPr lang="en-US" sz="3200" b="1" dirty="0" smtClean="0"/>
              <a:t>5/</a:t>
            </a:r>
            <a:r>
              <a:rPr lang="sr-Latn-CS" sz="3200" b="1" dirty="0" smtClean="0"/>
              <a:t>1</a:t>
            </a:r>
            <a:r>
              <a:rPr lang="en-US" sz="3200" b="1" dirty="0" smtClean="0"/>
              <a:t>6</a:t>
            </a:r>
            <a:r>
              <a:rPr lang="sr-Latn-CS" sz="3200" b="1" dirty="0" smtClean="0"/>
              <a:t>.G</a:t>
            </a:r>
            <a:r>
              <a:rPr lang="sr-Latn-CS" sz="3200" b="1" dirty="0"/>
              <a:t>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42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9372600" cy="1554162"/>
          </a:xfrm>
        </p:spPr>
        <p:txBody>
          <a:bodyPr/>
          <a:lstStyle/>
          <a:p>
            <a:pPr eaLnBrk="1" hangingPunct="1"/>
            <a:r>
              <a:rPr lang="sr-Latn-CS" sz="3600" b="1" dirty="0" smtClean="0"/>
              <a:t>PREZENTACIJA ALTERNATIVNIH PREDMETA,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sr-Latn-CS" sz="3600" b="1" dirty="0" smtClean="0"/>
              <a:t> III godina</a:t>
            </a:r>
            <a:r>
              <a:rPr lang="sr-Latn-CS" sz="3600" b="1" dirty="0" smtClean="0">
                <a:solidFill>
                  <a:schemeClr val="tx1"/>
                </a:solidFill>
              </a:rPr>
              <a:t>:</a:t>
            </a:r>
            <a:r>
              <a:rPr lang="sr-Latn-CS" sz="4000" b="1" dirty="0" smtClean="0">
                <a:solidFill>
                  <a:schemeClr val="tx1"/>
                </a:solidFill>
              </a:rPr>
              <a:t> </a:t>
            </a:r>
            <a:endParaRPr lang="en-US" sz="4000" b="1" dirty="0" smtClean="0">
              <a:solidFill>
                <a:schemeClr val="tx1"/>
              </a:solidFill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228600" y="1750368"/>
            <a:ext cx="28915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 b="1" dirty="0" smtClean="0"/>
              <a:t>PETAK, 25.09.</a:t>
            </a:r>
            <a:r>
              <a:rPr lang="sr-Latn-CS" sz="2400" b="1" dirty="0" smtClean="0"/>
              <a:t>201</a:t>
            </a:r>
            <a:r>
              <a:rPr lang="en-US" sz="2400" b="1" dirty="0" smtClean="0"/>
              <a:t>5</a:t>
            </a:r>
            <a:r>
              <a:rPr lang="sr-Latn-CS" sz="2400" b="1" dirty="0" smtClean="0"/>
              <a:t>.G</a:t>
            </a:r>
            <a:r>
              <a:rPr lang="sr-Latn-CS" sz="2400" b="1" dirty="0"/>
              <a:t>.</a:t>
            </a:r>
          </a:p>
        </p:txBody>
      </p:sp>
      <p:graphicFrame>
        <p:nvGraphicFramePr>
          <p:cNvPr id="4100" name="Group 4"/>
          <p:cNvGraphicFramePr>
            <a:graphicFrameLocks noGrp="1"/>
          </p:cNvGraphicFramePr>
          <p:nvPr/>
        </p:nvGraphicFramePr>
        <p:xfrm>
          <a:off x="304800" y="2286000"/>
          <a:ext cx="8453438" cy="1455738"/>
        </p:xfrm>
        <a:graphic>
          <a:graphicData uri="http://schemas.openxmlformats.org/drawingml/2006/table">
            <a:tbl>
              <a:tblPr/>
              <a:tblGrid>
                <a:gridCol w="1752600"/>
                <a:gridCol w="5634038"/>
                <a:gridCol w="10668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VREME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PREDMET (ISiT)</a:t>
                      </a:r>
                      <a:endParaRPr kumimoji="0" lang="sr-Latn-C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SALA</a:t>
                      </a:r>
                      <a:endParaRPr kumimoji="0" lang="sr-Latn-C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10.0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-10.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MENADŽMENT LJUDSKIH RESURSA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210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10.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 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UPRAVLJANJE PROJEKTIMA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210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0" y="40687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593725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96" name="Text Box 28"/>
          <p:cNvSpPr txBox="1">
            <a:spLocks noChangeArrowheads="1"/>
          </p:cNvSpPr>
          <p:nvPr/>
        </p:nvSpPr>
        <p:spPr bwMode="auto">
          <a:xfrm>
            <a:off x="746125" y="4227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graphicFrame>
        <p:nvGraphicFramePr>
          <p:cNvPr id="4121" name="Group 25"/>
          <p:cNvGraphicFramePr>
            <a:graphicFrameLocks noGrp="1"/>
          </p:cNvGraphicFramePr>
          <p:nvPr>
            <p:ph idx="4294967295"/>
          </p:nvPr>
        </p:nvGraphicFramePr>
        <p:xfrm>
          <a:off x="304800" y="4127500"/>
          <a:ext cx="8534400" cy="1403351"/>
        </p:xfrm>
        <a:graphic>
          <a:graphicData uri="http://schemas.openxmlformats.org/drawingml/2006/table">
            <a:tbl>
              <a:tblPr/>
              <a:tblGrid>
                <a:gridCol w="1752600"/>
                <a:gridCol w="5638800"/>
                <a:gridCol w="1143000"/>
              </a:tblGrid>
              <a:tr h="260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VREME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PREDMET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sr-Latn-C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(ME)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SALA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10.0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-10.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ELEKTRONSKO POSLOVANJE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201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10.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 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POSLOVNI INFORMACIONI SISTEMI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201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9372600" cy="1554162"/>
          </a:xfrm>
        </p:spPr>
        <p:txBody>
          <a:bodyPr/>
          <a:lstStyle/>
          <a:p>
            <a:pPr eaLnBrk="1" hangingPunct="1"/>
            <a:r>
              <a:rPr lang="sr-Latn-CS" sz="3600" b="1" dirty="0" smtClean="0"/>
              <a:t>PREZENTACIJA ALTERNATIVNIH PREDMETA,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sr-Latn-CS" sz="3600" b="1" dirty="0" smtClean="0"/>
              <a:t>III godina</a:t>
            </a:r>
            <a:r>
              <a:rPr lang="sr-Latn-CS" sz="3600" b="1" dirty="0" smtClean="0">
                <a:solidFill>
                  <a:schemeClr val="tx1"/>
                </a:solidFill>
              </a:rPr>
              <a:t>:</a:t>
            </a:r>
            <a:r>
              <a:rPr lang="sr-Latn-CS" sz="4000" b="1" dirty="0" smtClean="0">
                <a:solidFill>
                  <a:schemeClr val="tx1"/>
                </a:solidFill>
              </a:rPr>
              <a:t> </a:t>
            </a:r>
            <a:endParaRPr lang="en-US" sz="4000" b="1" dirty="0" smtClean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228600" y="1782118"/>
            <a:ext cx="28915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 b="1" dirty="0" smtClean="0"/>
              <a:t>PETAK, 25.09.</a:t>
            </a:r>
            <a:r>
              <a:rPr lang="sr-Latn-CS" sz="2400" b="1" dirty="0" smtClean="0"/>
              <a:t>201</a:t>
            </a:r>
            <a:r>
              <a:rPr lang="en-US" sz="2400" b="1" dirty="0" smtClean="0"/>
              <a:t>5</a:t>
            </a:r>
            <a:r>
              <a:rPr lang="sr-Latn-CS" sz="2400" b="1" dirty="0" smtClean="0"/>
              <a:t>.G.</a:t>
            </a:r>
          </a:p>
        </p:txBody>
      </p:sp>
      <p:graphicFrame>
        <p:nvGraphicFramePr>
          <p:cNvPr id="5124" name="Group 4"/>
          <p:cNvGraphicFramePr>
            <a:graphicFrameLocks noGrp="1"/>
          </p:cNvGraphicFramePr>
          <p:nvPr/>
        </p:nvGraphicFramePr>
        <p:xfrm>
          <a:off x="304800" y="2286000"/>
          <a:ext cx="8453438" cy="1455738"/>
        </p:xfrm>
        <a:graphic>
          <a:graphicData uri="http://schemas.openxmlformats.org/drawingml/2006/table">
            <a:tbl>
              <a:tblPr/>
              <a:tblGrid>
                <a:gridCol w="1752600"/>
                <a:gridCol w="5634038"/>
                <a:gridCol w="10668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VREME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PREDMET (OM)</a:t>
                      </a:r>
                      <a:endParaRPr kumimoji="0" lang="sr-Latn-C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SALA</a:t>
                      </a:r>
                      <a:endParaRPr kumimoji="0" lang="sr-Latn-C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10.0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-10.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LOKACIJA I RASPORED OBJEKATA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10.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 </a:t>
                      </a:r>
                      <a:endParaRPr kumimoji="0" lang="en-US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INŽENJERING PROCESA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0" y="40687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593725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20" name="Text Box 28"/>
          <p:cNvSpPr txBox="1">
            <a:spLocks noChangeArrowheads="1"/>
          </p:cNvSpPr>
          <p:nvPr/>
        </p:nvSpPr>
        <p:spPr bwMode="auto">
          <a:xfrm>
            <a:off x="746125" y="4227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9144000" cy="12493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sr-Latn-CS" sz="3600" b="1" dirty="0" smtClean="0"/>
              <a:t>PREZENTACIJA ALTERNATIVNIH PREDMETA,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sr-Latn-CS" sz="3600" b="1" dirty="0" smtClean="0"/>
              <a:t>IV godina</a:t>
            </a:r>
            <a:r>
              <a:rPr lang="sr-Latn-CS" sz="3600" b="1" dirty="0" smtClean="0">
                <a:solidFill>
                  <a:schemeClr val="tx1"/>
                </a:solidFill>
              </a:rPr>
              <a:t>:</a:t>
            </a:r>
            <a:r>
              <a:rPr lang="sr-Latn-CS" sz="4000" b="1" dirty="0" smtClean="0">
                <a:solidFill>
                  <a:schemeClr val="tx1"/>
                </a:solidFill>
              </a:rPr>
              <a:t> </a:t>
            </a:r>
            <a:endParaRPr lang="en-US" sz="4000" b="1" dirty="0" smtClean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228600" y="1523355"/>
            <a:ext cx="28915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400" b="1" dirty="0" smtClean="0"/>
              <a:t>PETAK, 25.09.</a:t>
            </a:r>
            <a:r>
              <a:rPr lang="sr-Latn-CS" sz="2400" b="1" dirty="0" smtClean="0"/>
              <a:t>201</a:t>
            </a:r>
            <a:r>
              <a:rPr lang="en-US" sz="2400" b="1" dirty="0" smtClean="0"/>
              <a:t>5</a:t>
            </a:r>
            <a:r>
              <a:rPr lang="sr-Latn-CS" sz="2400" b="1" dirty="0" smtClean="0"/>
              <a:t>.G.</a:t>
            </a:r>
          </a:p>
        </p:txBody>
      </p:sp>
      <p:graphicFrame>
        <p:nvGraphicFramePr>
          <p:cNvPr id="6216" name="Group 72"/>
          <p:cNvGraphicFramePr>
            <a:graphicFrameLocks noGrp="1"/>
          </p:cNvGraphicFramePr>
          <p:nvPr/>
        </p:nvGraphicFramePr>
        <p:xfrm>
          <a:off x="304800" y="2209801"/>
          <a:ext cx="8458200" cy="1508368"/>
        </p:xfrm>
        <a:graphic>
          <a:graphicData uri="http://schemas.openxmlformats.org/drawingml/2006/table">
            <a:tbl>
              <a:tblPr/>
              <a:tblGrid>
                <a:gridCol w="1753587"/>
                <a:gridCol w="5637212"/>
                <a:gridCol w="1067401"/>
              </a:tblGrid>
              <a:tr h="4269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VREME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PREDMET (UK)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SALA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9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.0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UPRAVLJANJE PROJEKTIMA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201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sr-Latn-C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POSLOVNI INFORMACIONI SISTEM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201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42" name="Rectangle 22"/>
          <p:cNvSpPr>
            <a:spLocks noChangeArrowheads="1"/>
          </p:cNvSpPr>
          <p:nvPr/>
        </p:nvSpPr>
        <p:spPr bwMode="auto">
          <a:xfrm>
            <a:off x="0" y="40687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593725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144" name="Text Box 25"/>
          <p:cNvSpPr txBox="1">
            <a:spLocks noChangeArrowheads="1"/>
          </p:cNvSpPr>
          <p:nvPr/>
        </p:nvSpPr>
        <p:spPr bwMode="auto">
          <a:xfrm>
            <a:off x="746125" y="4227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graphicFrame>
        <p:nvGraphicFramePr>
          <p:cNvPr id="6220" name="Group 76"/>
          <p:cNvGraphicFramePr>
            <a:graphicFrameLocks noGrp="1"/>
          </p:cNvGraphicFramePr>
          <p:nvPr/>
        </p:nvGraphicFramePr>
        <p:xfrm>
          <a:off x="304800" y="3810001"/>
          <a:ext cx="8453438" cy="1752599"/>
        </p:xfrm>
        <a:graphic>
          <a:graphicData uri="http://schemas.openxmlformats.org/drawingml/2006/table">
            <a:tbl>
              <a:tblPr/>
              <a:tblGrid>
                <a:gridCol w="1752600"/>
                <a:gridCol w="5634038"/>
                <a:gridCol w="1066800"/>
              </a:tblGrid>
              <a:tr h="4612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VREME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PREDMET (UK)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SALA</a:t>
                      </a:r>
                      <a:endParaRPr kumimoji="0" lang="sr-Latn-C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01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12.00-12.20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METODE I TEHNIKE UPRAVLJANJA KVALITETOM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210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2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12.21-12.40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ANALIZA POUZDANOSTI I RIZIKA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210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63" name="Rectangle 8"/>
          <p:cNvSpPr>
            <a:spLocks noChangeArrowheads="1"/>
          </p:cNvSpPr>
          <p:nvPr/>
        </p:nvSpPr>
        <p:spPr bwMode="auto">
          <a:xfrm>
            <a:off x="1447800" y="5715000"/>
            <a:ext cx="6019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r-Latn-CS" sz="2400" b="1" dirty="0"/>
              <a:t>Prijava izabranog predmeta od </a:t>
            </a:r>
            <a:r>
              <a:rPr lang="en-US" sz="2400" b="1" dirty="0" smtClean="0"/>
              <a:t>28</a:t>
            </a:r>
            <a:r>
              <a:rPr lang="sr-Latn-CS" sz="2400" b="1" dirty="0" smtClean="0"/>
              <a:t>-</a:t>
            </a:r>
            <a:r>
              <a:rPr lang="en-US" sz="2400" b="1" dirty="0" smtClean="0"/>
              <a:t>30</a:t>
            </a:r>
            <a:r>
              <a:rPr lang="sr-Latn-CS" sz="2400" b="1" dirty="0" smtClean="0"/>
              <a:t>.</a:t>
            </a:r>
            <a:r>
              <a:rPr lang="en-US" sz="2400" b="1" dirty="0"/>
              <a:t>09</a:t>
            </a:r>
            <a:r>
              <a:rPr lang="sr-Latn-CS" sz="2400" b="1" dirty="0" smtClean="0"/>
              <a:t>.201</a:t>
            </a:r>
            <a:r>
              <a:rPr lang="en-US" sz="2400" b="1" dirty="0" smtClean="0"/>
              <a:t>5</a:t>
            </a:r>
            <a:r>
              <a:rPr lang="sr-Latn-CS" sz="2400" b="1" dirty="0" smtClean="0"/>
              <a:t>. </a:t>
            </a:r>
            <a:endParaRPr lang="sr-Latn-CS" sz="2400" b="1" dirty="0"/>
          </a:p>
          <a:p>
            <a:pPr algn="ctr"/>
            <a:r>
              <a:rPr lang="sr-Latn-CS" sz="2400" b="1" dirty="0"/>
              <a:t> Šalter br 3., od 11.00 do 13.00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9144000" cy="1066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sr-Latn-CS" sz="3600" b="1" smtClean="0"/>
              <a:t>PREZENTACIJA IZBORNIH </a:t>
            </a:r>
            <a:br>
              <a:rPr lang="sr-Latn-CS" sz="3600" b="1" smtClean="0"/>
            </a:br>
            <a:r>
              <a:rPr lang="sr-Latn-CS" sz="3600" b="1" smtClean="0"/>
              <a:t>PREDMETA - IV GODINA PO ODSECIMA</a:t>
            </a:r>
            <a:endParaRPr lang="en-US" sz="3600" b="1" smtClean="0"/>
          </a:p>
        </p:txBody>
      </p:sp>
      <p:graphicFrame>
        <p:nvGraphicFramePr>
          <p:cNvPr id="7203" name="Group 35"/>
          <p:cNvGraphicFramePr>
            <a:graphicFrameLocks noGrp="1"/>
          </p:cNvGraphicFramePr>
          <p:nvPr>
            <p:ph idx="4294967295"/>
          </p:nvPr>
        </p:nvGraphicFramePr>
        <p:xfrm>
          <a:off x="228600" y="1828800"/>
          <a:ext cx="8686800" cy="3474720"/>
        </p:xfrm>
        <a:graphic>
          <a:graphicData uri="http://schemas.openxmlformats.org/drawingml/2006/table">
            <a:tbl>
              <a:tblPr/>
              <a:tblGrid>
                <a:gridCol w="2152650"/>
                <a:gridCol w="4248150"/>
                <a:gridCol w="2286000"/>
              </a:tblGrid>
              <a:tr h="6096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VREME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STUDIJSKI PROGRAM/GRUPA</a:t>
                      </a:r>
                      <a:endParaRPr kumimoji="0" lang="sr-Latn-C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SALA</a:t>
                      </a:r>
                      <a:endParaRPr kumimoji="0" lang="sr-Latn-C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sr-Latn-C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.00-1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r>
                        <a:rPr kumimoji="0" lang="sr-Latn-C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INFORMACIONI SISTEMI I TEHNOOGIJE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– </a:t>
                      </a:r>
                      <a:r>
                        <a:rPr kumimoji="0" lang="sr-Latn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sr-Latn-C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sr-Latn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)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Moderator</a:t>
                      </a:r>
                      <a:r>
                        <a:rPr kumimoji="0" lang="sr-Latn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 dr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Marko </a:t>
                      </a:r>
                      <a:r>
                        <a:rPr kumimoji="0" lang="sr-Latn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Petrović</a:t>
                      </a:r>
                      <a:endParaRPr kumimoji="0" lang="sr-Latn-C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015</a:t>
                      </a:r>
                      <a:endParaRPr kumimoji="0" lang="sr-Latn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sr-Latn-C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.00-1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r>
                        <a:rPr kumimoji="0" lang="sr-Latn-C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MENADŽMENT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– </a:t>
                      </a:r>
                      <a:r>
                        <a:rPr kumimoji="0" lang="sr-Latn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sr-Latn-C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sr-Latn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Moderator</a:t>
                      </a:r>
                      <a:r>
                        <a:rPr kumimoji="0" lang="sr-Latn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 dr </a:t>
                      </a:r>
                      <a:r>
                        <a:rPr kumimoji="0" lang="sr-Latn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Mliloš Jevtić</a:t>
                      </a:r>
                      <a:endParaRPr kumimoji="0" lang="sr-Latn-C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B103</a:t>
                      </a:r>
                      <a:endParaRPr kumimoji="0" lang="sr-Latn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sr-Latn-C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.00-1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r>
                        <a:rPr kumimoji="0" lang="sr-Latn-C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OPERACIONI MENADŽMENT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– </a:t>
                      </a:r>
                      <a:r>
                        <a:rPr kumimoji="0" lang="sr-Latn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sr-Latn-C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sr-Latn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Moderator</a:t>
                      </a:r>
                      <a:r>
                        <a:rPr kumimoji="0" lang="sr-Latn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 </a:t>
                      </a:r>
                      <a:r>
                        <a:rPr kumimoji="0" lang="sr-Latn-C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dr </a:t>
                      </a:r>
                      <a:r>
                        <a:rPr kumimoji="0" lang="sr-Latn-C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Jasna Petković</a:t>
                      </a:r>
                      <a:endParaRPr kumimoji="0" lang="sr-Latn-C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106</a:t>
                      </a:r>
                      <a:endParaRPr kumimoji="0" lang="sr-Latn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97" name="Text Box 51"/>
          <p:cNvSpPr txBox="1">
            <a:spLocks noChangeArrowheads="1"/>
          </p:cNvSpPr>
          <p:nvPr/>
        </p:nvSpPr>
        <p:spPr bwMode="auto">
          <a:xfrm>
            <a:off x="838200" y="5715000"/>
            <a:ext cx="7620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r-Latn-CS" sz="2400" b="1" dirty="0" smtClean="0"/>
              <a:t>Prijava izabranog predmeta od </a:t>
            </a:r>
            <a:r>
              <a:rPr lang="en-US" sz="2400" b="1" dirty="0" smtClean="0"/>
              <a:t>28</a:t>
            </a:r>
            <a:r>
              <a:rPr lang="sr-Latn-CS" sz="2400" b="1" dirty="0" smtClean="0"/>
              <a:t>-</a:t>
            </a:r>
            <a:r>
              <a:rPr lang="en-US" sz="2400" b="1" dirty="0" smtClean="0"/>
              <a:t>30</a:t>
            </a:r>
            <a:r>
              <a:rPr lang="sr-Latn-CS" sz="2400" b="1" dirty="0" smtClean="0"/>
              <a:t>.</a:t>
            </a:r>
            <a:r>
              <a:rPr lang="en-US" sz="2400" b="1" dirty="0" smtClean="0"/>
              <a:t>09</a:t>
            </a:r>
            <a:r>
              <a:rPr lang="sr-Latn-CS" sz="2400" b="1" dirty="0" smtClean="0"/>
              <a:t>.201</a:t>
            </a:r>
            <a:r>
              <a:rPr lang="en-US" sz="2400" b="1" dirty="0" smtClean="0"/>
              <a:t>5</a:t>
            </a:r>
            <a:r>
              <a:rPr lang="sr-Latn-CS" sz="2400" b="1" dirty="0" smtClean="0"/>
              <a:t>. </a:t>
            </a:r>
          </a:p>
          <a:p>
            <a:pPr algn="ctr"/>
            <a:r>
              <a:rPr lang="sr-Latn-CS" sz="2400" b="1" dirty="0" smtClean="0"/>
              <a:t> Šalter br 3., od 11.00 do 13.00</a:t>
            </a:r>
            <a:endParaRPr lang="en-US" sz="2400" b="1" dirty="0" smtClean="0"/>
          </a:p>
        </p:txBody>
      </p:sp>
      <p:sp>
        <p:nvSpPr>
          <p:cNvPr id="3098" name="Text Box 53"/>
          <p:cNvSpPr txBox="1">
            <a:spLocks noChangeArrowheads="1"/>
          </p:cNvSpPr>
          <p:nvPr/>
        </p:nvSpPr>
        <p:spPr bwMode="auto">
          <a:xfrm>
            <a:off x="304800" y="1295400"/>
            <a:ext cx="289156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 smtClean="0"/>
              <a:t>PETAK, 25.09.</a:t>
            </a:r>
            <a:r>
              <a:rPr lang="sr-Latn-CS" sz="2400" b="1" dirty="0" smtClean="0"/>
              <a:t>201</a:t>
            </a:r>
            <a:r>
              <a:rPr lang="en-US" sz="2400" b="1" dirty="0" smtClean="0"/>
              <a:t>5</a:t>
            </a:r>
            <a:r>
              <a:rPr lang="sr-Latn-CS" sz="2400" b="1" dirty="0" smtClean="0"/>
              <a:t>.G.</a:t>
            </a:r>
          </a:p>
          <a:p>
            <a:endParaRPr lang="sr-Latn-C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1&quot;/&gt;&lt;property id=&quot;20307&quot; value=&quot;257&quot;/&gt;&lt;/object&gt;&lt;object type=&quot;3&quot; unique_id=&quot;10006&quot;&gt;&lt;property id=&quot;20148&quot; value=&quot;5&quot;/&gt;&lt;property id=&quot;20300&quot; value=&quot;Slide 2 - &amp;quot;PREZENTACIJA ALTERNATIVNIH PREDMETA,&amp;#x0D;&amp;#x0A; III godina: &amp;quot;&quot;/&gt;&lt;property id=&quot;20307&quot; value=&quot;258&quot;/&gt;&lt;/object&gt;&lt;object type=&quot;3&quot; unique_id=&quot;10007&quot;&gt;&lt;property id=&quot;20148&quot; value=&quot;5&quot;/&gt;&lt;property id=&quot;20300&quot; value=&quot;Slide 3 - &amp;quot;PREZENTACIJA ALTERNATIVNIH PREDMETA, &amp;#x0D;&amp;#x0A;III godina: &amp;quot;&quot;/&gt;&lt;property id=&quot;20307&quot; value=&quot;259&quot;/&gt;&lt;/object&gt;&lt;object type=&quot;3&quot; unique_id=&quot;10008&quot;&gt;&lt;property id=&quot;20148&quot; value=&quot;5&quot;/&gt;&lt;property id=&quot;20300&quot; value=&quot;Slide 4 - &amp;quot;PREZENTACIJA ALTERNATIVNIH PREDMETA, &amp;#x0D;&amp;#x0A;IV godina: &amp;quot;&quot;/&gt;&lt;property id=&quot;20307&quot; value=&quot;260&quot;/&gt;&lt;/object&gt;&lt;object type=&quot;3&quot; unique_id=&quot;10010&quot;&gt;&lt;property id=&quot;20148&quot; value=&quot;5&quot;/&gt;&lt;property id=&quot;20300&quot; value=&quot;Slide 5 - &amp;quot;PREZENTACIJA IZBORNIH &amp;#x0D;&amp;#x0A;PREDMETA - IV GODINA PO ODSECIMA&amp;quot;&quot;/&gt;&lt;property id=&quot;20307&quot; value=&quot;26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282</Words>
  <Application>Microsoft Office PowerPoint</Application>
  <PresentationFormat>On-screen Show (4:3)</PresentationFormat>
  <Paragraphs>78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PREZENTACIJA ALTERNATIVNIH PREDMETA,  III godina: </vt:lpstr>
      <vt:lpstr>PREZENTACIJA ALTERNATIVNIH PREDMETA,  III godina: </vt:lpstr>
      <vt:lpstr>PREZENTACIJA ALTERNATIVNIH PREDMETA,  IV godina: </vt:lpstr>
      <vt:lpstr>PREZENTACIJA IZBORNIH  PREDMETA - IV GODINA PO ODSECIMA</vt:lpstr>
    </vt:vector>
  </TitlesOfParts>
  <Company>FON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korisnik</dc:creator>
  <cp:lastModifiedBy>korisnik</cp:lastModifiedBy>
  <cp:revision>19</cp:revision>
  <dcterms:created xsi:type="dcterms:W3CDTF">2014-09-03T07:09:09Z</dcterms:created>
  <dcterms:modified xsi:type="dcterms:W3CDTF">2015-09-10T09:25:40Z</dcterms:modified>
</cp:coreProperties>
</file>