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F4C-39C6-4F31-9D95-1168777D5CA5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CB1-C508-450B-B022-419D0289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F4C-39C6-4F31-9D95-1168777D5CA5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CB1-C508-450B-B022-419D0289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F4C-39C6-4F31-9D95-1168777D5CA5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CB1-C508-450B-B022-419D0289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F4C-39C6-4F31-9D95-1168777D5CA5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CB1-C508-450B-B022-419D0289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F4C-39C6-4F31-9D95-1168777D5CA5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CB1-C508-450B-B022-419D0289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F4C-39C6-4F31-9D95-1168777D5CA5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CB1-C508-450B-B022-419D0289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F4C-39C6-4F31-9D95-1168777D5CA5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CB1-C508-450B-B022-419D0289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F4C-39C6-4F31-9D95-1168777D5CA5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CB1-C508-450B-B022-419D0289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F4C-39C6-4F31-9D95-1168777D5CA5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CB1-C508-450B-B022-419D0289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F4C-39C6-4F31-9D95-1168777D5CA5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CB1-C508-450B-B022-419D0289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2F4C-39C6-4F31-9D95-1168777D5CA5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EACB1-C508-450B-B022-419D0289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F2F4C-39C6-4F31-9D95-1168777D5CA5}" type="datetimeFigureOut">
              <a:rPr lang="en-US" smtClean="0"/>
              <a:pPr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EACB1-C508-450B-B022-419D0289E1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819109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sr-Latn-CS" sz="3600" b="1" dirty="0">
              <a:latin typeface="Times New Roman" pitchFamily="18" charset="0"/>
            </a:endParaRPr>
          </a:p>
          <a:p>
            <a:pPr algn="ctr"/>
            <a:r>
              <a:rPr lang="sr-Latn-CS" sz="3600" b="1" dirty="0">
                <a:latin typeface="Times New Roman" pitchFamily="18" charset="0"/>
              </a:rPr>
              <a:t>PREZENTACIJA ALTERNATIVNIH</a:t>
            </a:r>
          </a:p>
          <a:p>
            <a:pPr algn="ctr"/>
            <a:r>
              <a:rPr lang="sr-Latn-CS" sz="3600" b="1" dirty="0">
                <a:latin typeface="Times New Roman" pitchFamily="18" charset="0"/>
              </a:rPr>
              <a:t> I </a:t>
            </a:r>
          </a:p>
          <a:p>
            <a:pPr algn="ctr"/>
            <a:r>
              <a:rPr lang="sr-Latn-CS" sz="3600" b="1" dirty="0">
                <a:latin typeface="Times New Roman" pitchFamily="18" charset="0"/>
              </a:rPr>
              <a:t>IZBORNIH PREDMETA</a:t>
            </a:r>
          </a:p>
          <a:p>
            <a:pPr algn="ctr">
              <a:buFont typeface="Wingdings" pitchFamily="2" charset="2"/>
              <a:buNone/>
            </a:pPr>
            <a:endParaRPr lang="sr-Latn-CS" sz="3600" b="1" dirty="0"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sr-Latn-CS" sz="3600" b="1" dirty="0" smtClean="0">
                <a:latin typeface="Times New Roman" pitchFamily="18" charset="0"/>
                <a:cs typeface="Times New Roman" pitchFamily="18" charset="0"/>
              </a:rPr>
              <a:t>- LETNJI </a:t>
            </a:r>
            <a:r>
              <a:rPr lang="sr-Latn-CS" sz="3600" b="1" dirty="0" smtClean="0">
                <a:latin typeface="Times New Roman" pitchFamily="18" charset="0"/>
                <a:cs typeface="Times New Roman" pitchFamily="18" charset="0"/>
              </a:rPr>
              <a:t>SEMESTAR </a:t>
            </a:r>
            <a:r>
              <a:rPr lang="sr-Latn-R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CS" sz="3600" b="1" dirty="0" smtClean="0">
                <a:latin typeface="Times New Roman" pitchFamily="18" charset="0"/>
                <a:cs typeface="Times New Roman" pitchFamily="18" charset="0"/>
              </a:rPr>
              <a:t>ŠK. </a:t>
            </a:r>
            <a:r>
              <a:rPr lang="sr-Latn-CS" sz="3600" b="1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sr-Latn-RS" sz="36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r-Latn-CS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sr-Latn-RS" sz="36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sr-Latn-CS" sz="3600" b="1" dirty="0" smtClean="0">
                <a:latin typeface="Times New Roman" pitchFamily="18" charset="0"/>
                <a:cs typeface="Times New Roman" pitchFamily="18" charset="0"/>
              </a:rPr>
              <a:t>.G</a:t>
            </a:r>
            <a:r>
              <a:rPr lang="sr-Latn-CS" sz="3600" b="1" dirty="0" smtClean="0">
                <a:latin typeface="Times New Roman" pitchFamily="18" charset="0"/>
                <a:cs typeface="Times New Roman" pitchFamily="18" charset="0"/>
              </a:rPr>
              <a:t>. -</a:t>
            </a:r>
            <a:endParaRPr lang="sr-Latn-C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sr-Latn-CS" sz="3600" b="1" dirty="0">
              <a:latin typeface="Times New Roman" pitchFamily="18" charset="0"/>
            </a:endParaRPr>
          </a:p>
          <a:p>
            <a:pPr algn="ctr"/>
            <a:endParaRPr lang="sr-Latn-CS" sz="3600" b="1" dirty="0">
              <a:latin typeface="Times New Roman" pitchFamily="18" charset="0"/>
            </a:endParaRPr>
          </a:p>
          <a:p>
            <a:pPr algn="ctr"/>
            <a:endParaRPr lang="sr-Latn-CS" sz="3600" b="1" dirty="0">
              <a:latin typeface="Times New Roman" pitchFamily="18" charset="0"/>
            </a:endParaRPr>
          </a:p>
          <a:p>
            <a:pPr algn="ctr"/>
            <a:r>
              <a:rPr lang="en-US" sz="2400" b="1" dirty="0" smtClean="0">
                <a:latin typeface="Times New Roman" pitchFamily="18" charset="0"/>
              </a:rPr>
              <a:t>PETAK </a:t>
            </a:r>
            <a:r>
              <a:rPr lang="sr-Latn-CS" sz="2400" b="1" dirty="0" smtClean="0">
                <a:latin typeface="Times New Roman" pitchFamily="18" charset="0"/>
              </a:rPr>
              <a:t>0</a:t>
            </a:r>
            <a:r>
              <a:rPr lang="en-US" sz="2400" b="1" dirty="0" smtClean="0">
                <a:latin typeface="Times New Roman" pitchFamily="18" charset="0"/>
              </a:rPr>
              <a:t>3</a:t>
            </a:r>
            <a:r>
              <a:rPr lang="sr-Latn-CS" sz="2400" b="1" dirty="0" smtClean="0">
                <a:latin typeface="Times New Roman" pitchFamily="18" charset="0"/>
              </a:rPr>
              <a:t>.02.201</a:t>
            </a:r>
            <a:r>
              <a:rPr lang="sr-Latn-RS" sz="2400" b="1" dirty="0" smtClean="0">
                <a:latin typeface="Times New Roman" pitchFamily="18" charset="0"/>
              </a:rPr>
              <a:t>7</a:t>
            </a:r>
            <a:r>
              <a:rPr lang="sr-Latn-CS" sz="2400" b="1" dirty="0" smtClean="0">
                <a:latin typeface="Times New Roman" pitchFamily="18" charset="0"/>
              </a:rPr>
              <a:t>.</a:t>
            </a:r>
            <a:endParaRPr lang="en-US" sz="2400" b="1" dirty="0">
              <a:latin typeface="Times New Roman" pitchFamily="18" charset="0"/>
            </a:endParaRPr>
          </a:p>
        </p:txBody>
      </p:sp>
    </p:spTree>
  </p:cSld>
  <p:clrMapOvr>
    <a:masterClrMapping/>
  </p:clrMapOvr>
  <p:transition advClick="0" advTm="1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50825" y="171450"/>
            <a:ext cx="84597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ctr" eaLnBrk="0" hangingPunct="0"/>
            <a:r>
              <a:rPr lang="sr-Latn-CS" sz="3200" b="1" dirty="0"/>
              <a:t>Prezentacija alternativnih predmeta</a:t>
            </a:r>
            <a:r>
              <a:rPr lang="sr-Cyrl-CS" sz="3200" b="1" dirty="0"/>
              <a:t>: </a:t>
            </a:r>
            <a:endParaRPr lang="en-US" sz="3200" b="1" dirty="0">
              <a:cs typeface="Times New Roman" pitchFamily="18" charset="0"/>
            </a:endParaRPr>
          </a:p>
          <a:p>
            <a:pPr indent="457200" algn="ctr" eaLnBrk="0" hangingPunct="0"/>
            <a:r>
              <a:rPr lang="en-US" sz="2800" b="1" dirty="0" smtClean="0">
                <a:cs typeface="Times New Roman" pitchFamily="18" charset="0"/>
              </a:rPr>
              <a:t>PETAK 03</a:t>
            </a:r>
            <a:r>
              <a:rPr lang="sr-Latn-CS" sz="2800" b="1" dirty="0" smtClean="0">
                <a:cs typeface="Times New Roman" pitchFamily="18" charset="0"/>
              </a:rPr>
              <a:t>.0</a:t>
            </a:r>
            <a:r>
              <a:rPr lang="en-US" sz="2800" b="1" dirty="0">
                <a:cs typeface="Times New Roman" pitchFamily="18" charset="0"/>
              </a:rPr>
              <a:t>2</a:t>
            </a:r>
            <a:r>
              <a:rPr lang="sr-Latn-CS" sz="2800" b="1" dirty="0" smtClean="0">
                <a:cs typeface="Times New Roman" pitchFamily="18" charset="0"/>
              </a:rPr>
              <a:t>.201</a:t>
            </a:r>
            <a:r>
              <a:rPr lang="sr-Latn-RS" sz="2800" b="1" dirty="0" smtClean="0">
                <a:cs typeface="Times New Roman" pitchFamily="18" charset="0"/>
              </a:rPr>
              <a:t>7</a:t>
            </a:r>
            <a:r>
              <a:rPr lang="en-US" sz="2800" b="1" dirty="0" smtClean="0">
                <a:cs typeface="Times New Roman" pitchFamily="18" charset="0"/>
              </a:rPr>
              <a:t>.</a:t>
            </a:r>
            <a:r>
              <a:rPr lang="sr-Latn-CS" sz="2400" dirty="0" smtClean="0">
                <a:cs typeface="Times New Roman" pitchFamily="18" charset="0"/>
              </a:rPr>
              <a:t> </a:t>
            </a:r>
            <a:endParaRPr lang="en-US" sz="2400" dirty="0">
              <a:cs typeface="Times New Roman" pitchFamily="18" charset="0"/>
            </a:endParaRPr>
          </a:p>
        </p:txBody>
      </p:sp>
      <p:graphicFrame>
        <p:nvGraphicFramePr>
          <p:cNvPr id="12291" name="Group 3"/>
          <p:cNvGraphicFramePr>
            <a:graphicFrameLocks noGrp="1"/>
          </p:cNvGraphicFramePr>
          <p:nvPr/>
        </p:nvGraphicFramePr>
        <p:xfrm>
          <a:off x="609600" y="4343400"/>
          <a:ext cx="7380287" cy="1297305"/>
        </p:xfrm>
        <a:graphic>
          <a:graphicData uri="http://schemas.openxmlformats.org/drawingml/2006/table">
            <a:tbl>
              <a:tblPr/>
              <a:tblGrid>
                <a:gridCol w="1150937"/>
                <a:gridCol w="5113338"/>
                <a:gridCol w="1116012"/>
              </a:tblGrid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PREDMET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DISKRETNE MATEMATIČKE STRUKTURE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B103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NUMERIČKA ANALIZA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B103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9" name="Rectangle 21"/>
          <p:cNvSpPr>
            <a:spLocks noChangeArrowheads="1"/>
          </p:cNvSpPr>
          <p:nvPr/>
        </p:nvSpPr>
        <p:spPr bwMode="auto">
          <a:xfrm>
            <a:off x="381000" y="1295400"/>
            <a:ext cx="3509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/>
            <a:r>
              <a:rPr lang="sr-Latn-CS" sz="2400" b="1" dirty="0">
                <a:cs typeface="Times New Roman" pitchFamily="18" charset="0"/>
              </a:rPr>
              <a:t>III GODINA</a:t>
            </a:r>
            <a:r>
              <a:rPr lang="en-US" sz="2400" b="1" dirty="0">
                <a:cs typeface="Times New Roman" pitchFamily="18" charset="0"/>
              </a:rPr>
              <a:t> </a:t>
            </a:r>
            <a:r>
              <a:rPr lang="en-US" sz="2400" b="1" dirty="0" smtClean="0">
                <a:cs typeface="Times New Roman" pitchFamily="18" charset="0"/>
              </a:rPr>
              <a:t>- ISiT, OM</a:t>
            </a:r>
            <a:r>
              <a:rPr lang="sr-Latn-CS" sz="2400" b="1" dirty="0" smtClean="0">
                <a:cs typeface="Times New Roman" pitchFamily="18" charset="0"/>
              </a:rPr>
              <a:t> </a:t>
            </a:r>
            <a:endParaRPr lang="sr-Latn-CS" sz="2400" dirty="0"/>
          </a:p>
        </p:txBody>
      </p:sp>
      <p:sp>
        <p:nvSpPr>
          <p:cNvPr id="12328" name="Text Box 40"/>
          <p:cNvSpPr txBox="1">
            <a:spLocks noChangeArrowheads="1"/>
          </p:cNvSpPr>
          <p:nvPr/>
        </p:nvSpPr>
        <p:spPr bwMode="auto">
          <a:xfrm>
            <a:off x="762000" y="3733800"/>
            <a:ext cx="3354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sr-Latn-CS" sz="2400" b="1" dirty="0"/>
              <a:t>II GODINA </a:t>
            </a:r>
            <a:r>
              <a:rPr lang="en-US" sz="2400" b="1" dirty="0"/>
              <a:t>- ISiT</a:t>
            </a:r>
            <a:endParaRPr lang="en-US" sz="2400" dirty="0"/>
          </a:p>
        </p:txBody>
      </p:sp>
      <p:graphicFrame>
        <p:nvGraphicFramePr>
          <p:cNvPr id="7" name="Group 22"/>
          <p:cNvGraphicFramePr>
            <a:graphicFrameLocks noGrp="1"/>
          </p:cNvGraphicFramePr>
          <p:nvPr/>
        </p:nvGraphicFramePr>
        <p:xfrm>
          <a:off x="609600" y="1905000"/>
          <a:ext cx="7343775" cy="1584960"/>
        </p:xfrm>
        <a:graphic>
          <a:graphicData uri="http://schemas.openxmlformats.org/drawingml/2006/table">
            <a:tbl>
              <a:tblPr/>
              <a:tblGrid>
                <a:gridCol w="1150937"/>
                <a:gridCol w="5113338"/>
                <a:gridCol w="1079500"/>
              </a:tblGrid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PREDMET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LINEARNI STATISTIČKI MODELI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B103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TEORIJA ODLUČIVANJA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B103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KONTROLA KVALITETA</a:t>
                      </a:r>
                      <a:endParaRPr kumimoji="0" lang="sr-Latn-C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B103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1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762000" y="1752600"/>
            <a:ext cx="2466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sr-Latn-CS" sz="2400" b="1" dirty="0">
                <a:cs typeface="Times New Roman" pitchFamily="18" charset="0"/>
              </a:rPr>
              <a:t>III GODINA</a:t>
            </a:r>
            <a:r>
              <a:rPr lang="en-US" sz="2400" b="1" dirty="0">
                <a:cs typeface="Times New Roman" pitchFamily="18" charset="0"/>
              </a:rPr>
              <a:t> - ME</a:t>
            </a:r>
            <a:endParaRPr lang="sr-Latn-CS" sz="1400" dirty="0"/>
          </a:p>
        </p:txBody>
      </p:sp>
      <p:graphicFrame>
        <p:nvGraphicFramePr>
          <p:cNvPr id="13315" name="Group 3"/>
          <p:cNvGraphicFramePr>
            <a:graphicFrameLocks noGrp="1"/>
          </p:cNvGraphicFramePr>
          <p:nvPr/>
        </p:nvGraphicFramePr>
        <p:xfrm>
          <a:off x="762000" y="2362200"/>
          <a:ext cx="7740650" cy="1249680"/>
        </p:xfrm>
        <a:graphic>
          <a:graphicData uri="http://schemas.openxmlformats.org/drawingml/2006/table">
            <a:tbl>
              <a:tblPr/>
              <a:tblGrid>
                <a:gridCol w="1409700"/>
                <a:gridCol w="4921250"/>
                <a:gridCol w="14097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PREDMET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OPERACIONA ISTRAŽIVANJA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C201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EKONOMETRIJSKE METODE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C201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3" name="Rectangle 21"/>
          <p:cNvSpPr>
            <a:spLocks noChangeArrowheads="1"/>
          </p:cNvSpPr>
          <p:nvPr/>
        </p:nvSpPr>
        <p:spPr bwMode="auto">
          <a:xfrm>
            <a:off x="304800" y="4114800"/>
            <a:ext cx="28087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indent="457200"/>
            <a:r>
              <a:rPr lang="sr-Latn-CS" sz="2400" b="1" dirty="0">
                <a:cs typeface="Times New Roman" pitchFamily="18" charset="0"/>
              </a:rPr>
              <a:t>III GODINA </a:t>
            </a:r>
            <a:r>
              <a:rPr lang="en-US" sz="2400" b="1" dirty="0">
                <a:cs typeface="Times New Roman" pitchFamily="18" charset="0"/>
              </a:rPr>
              <a:t>– </a:t>
            </a:r>
            <a:r>
              <a:rPr lang="en-US" sz="2400" b="1" dirty="0" smtClean="0">
                <a:cs typeface="Times New Roman" pitchFamily="18" charset="0"/>
              </a:rPr>
              <a:t>ME </a:t>
            </a:r>
            <a:endParaRPr lang="sr-Latn-CS" sz="2400" dirty="0"/>
          </a:p>
        </p:txBody>
      </p:sp>
      <p:graphicFrame>
        <p:nvGraphicFramePr>
          <p:cNvPr id="13334" name="Group 22"/>
          <p:cNvGraphicFramePr>
            <a:graphicFrameLocks noGrp="1"/>
          </p:cNvGraphicFramePr>
          <p:nvPr/>
        </p:nvGraphicFramePr>
        <p:xfrm>
          <a:off x="838200" y="4800600"/>
          <a:ext cx="7632700" cy="1249680"/>
        </p:xfrm>
        <a:graphic>
          <a:graphicData uri="http://schemas.openxmlformats.org/drawingml/2006/table">
            <a:tbl>
              <a:tblPr/>
              <a:tblGrid>
                <a:gridCol w="1390650"/>
                <a:gridCol w="4851400"/>
                <a:gridCol w="139065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PREDMET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UPRAVLJANJE PROMENAMA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C201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sr-Latn-R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EKOLOŠKI MENADŽMENT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C201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56" name="Rectangle 44"/>
          <p:cNvSpPr>
            <a:spLocks noChangeArrowheads="1"/>
          </p:cNvSpPr>
          <p:nvPr/>
        </p:nvSpPr>
        <p:spPr bwMode="auto">
          <a:xfrm>
            <a:off x="0" y="4846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357" name="Rectangle 45"/>
          <p:cNvSpPr>
            <a:spLocks noChangeArrowheads="1"/>
          </p:cNvSpPr>
          <p:nvPr/>
        </p:nvSpPr>
        <p:spPr bwMode="auto">
          <a:xfrm>
            <a:off x="609600" y="457200"/>
            <a:ext cx="31107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b="1" dirty="0" smtClean="0"/>
              <a:t>PETAK 03</a:t>
            </a:r>
            <a:r>
              <a:rPr lang="sr-Latn-CS" sz="2800" b="1" dirty="0" smtClean="0"/>
              <a:t>.0</a:t>
            </a:r>
            <a:r>
              <a:rPr lang="en-US" sz="2800" b="1" dirty="0"/>
              <a:t>2</a:t>
            </a:r>
            <a:r>
              <a:rPr lang="sr-Latn-CS" sz="2800" b="1" dirty="0" smtClean="0"/>
              <a:t>.201</a:t>
            </a:r>
            <a:r>
              <a:rPr lang="sr-Latn-RS" sz="2800" b="1" dirty="0" smtClean="0"/>
              <a:t>7</a:t>
            </a:r>
            <a:r>
              <a:rPr lang="sr-Latn-CS" sz="2800" b="1" dirty="0" smtClean="0"/>
              <a:t>.</a:t>
            </a:r>
            <a:r>
              <a:rPr lang="sr-Latn-CS" sz="2800" dirty="0" smtClean="0"/>
              <a:t>  </a:t>
            </a:r>
            <a:endParaRPr lang="en-US" sz="2800" dirty="0"/>
          </a:p>
        </p:txBody>
      </p:sp>
    </p:spTree>
  </p:cSld>
  <p:clrMapOvr>
    <a:masterClrMapping/>
  </p:clrMapOvr>
  <p:transition advClick="0" advTm="12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09600" y="2209800"/>
            <a:ext cx="2486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sr-Latn-CS" sz="2400" b="1" dirty="0">
                <a:cs typeface="Times New Roman" pitchFamily="18" charset="0"/>
              </a:rPr>
              <a:t>I</a:t>
            </a:r>
            <a:r>
              <a:rPr lang="en-US" sz="2400" b="1" dirty="0">
                <a:cs typeface="Times New Roman" pitchFamily="18" charset="0"/>
              </a:rPr>
              <a:t>V</a:t>
            </a:r>
            <a:r>
              <a:rPr lang="sr-Latn-CS" sz="2400" b="1" dirty="0">
                <a:cs typeface="Times New Roman" pitchFamily="18" charset="0"/>
              </a:rPr>
              <a:t> GODINA</a:t>
            </a:r>
            <a:r>
              <a:rPr lang="en-US" sz="2400" b="1" dirty="0">
                <a:cs typeface="Times New Roman" pitchFamily="18" charset="0"/>
              </a:rPr>
              <a:t> - UK</a:t>
            </a:r>
            <a:endParaRPr lang="sr-Latn-CS" sz="1400" dirty="0"/>
          </a:p>
        </p:txBody>
      </p:sp>
      <p:graphicFrame>
        <p:nvGraphicFramePr>
          <p:cNvPr id="14339" name="Group 3"/>
          <p:cNvGraphicFramePr>
            <a:graphicFrameLocks noGrp="1"/>
          </p:cNvGraphicFramePr>
          <p:nvPr/>
        </p:nvGraphicFramePr>
        <p:xfrm>
          <a:off x="685800" y="2895600"/>
          <a:ext cx="7740650" cy="1554480"/>
        </p:xfrm>
        <a:graphic>
          <a:graphicData uri="http://schemas.openxmlformats.org/drawingml/2006/table">
            <a:tbl>
              <a:tblPr/>
              <a:tblGrid>
                <a:gridCol w="1409700"/>
                <a:gridCol w="4921250"/>
                <a:gridCol w="14097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VREME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PREDMET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SALA</a:t>
                      </a:r>
                      <a:endParaRPr kumimoji="0" lang="sr-Latn-C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PROJEKTOVANJE PROI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VODNIH SISTEMA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C301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sr-Latn-C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PROJEKTOVANJE ORGANIZACIJE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C301</a:t>
                      </a:r>
                      <a:endParaRPr kumimoji="0" lang="sr-Latn-C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7" name="Rectangle 21"/>
          <p:cNvSpPr>
            <a:spLocks noChangeArrowheads="1"/>
          </p:cNvSpPr>
          <p:nvPr/>
        </p:nvSpPr>
        <p:spPr bwMode="auto">
          <a:xfrm>
            <a:off x="0" y="4846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609600" y="457200"/>
            <a:ext cx="31107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800" b="1" dirty="0" smtClean="0"/>
              <a:t>PETAK 03</a:t>
            </a:r>
            <a:r>
              <a:rPr lang="sr-Latn-CS" sz="2800" b="1" dirty="0" smtClean="0"/>
              <a:t>.0</a:t>
            </a:r>
            <a:r>
              <a:rPr lang="en-US" sz="2800" b="1" dirty="0"/>
              <a:t>2</a:t>
            </a:r>
            <a:r>
              <a:rPr lang="sr-Latn-CS" sz="2800" b="1" dirty="0" smtClean="0"/>
              <a:t>.201</a:t>
            </a:r>
            <a:r>
              <a:rPr lang="sr-Latn-RS" sz="2800" b="1" dirty="0" smtClean="0"/>
              <a:t>7</a:t>
            </a:r>
            <a:r>
              <a:rPr lang="en-US" sz="2800" b="1" dirty="0" smtClean="0"/>
              <a:t>.</a:t>
            </a:r>
            <a:r>
              <a:rPr lang="sr-Latn-CS" sz="2800" dirty="0" smtClean="0"/>
              <a:t>  </a:t>
            </a:r>
            <a:endParaRPr lang="en-US" sz="2800" dirty="0"/>
          </a:p>
        </p:txBody>
      </p:sp>
    </p:spTree>
  </p:cSld>
  <p:clrMapOvr>
    <a:masterClrMapping/>
  </p:clrMapOvr>
  <p:transition advClick="0" advTm="13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r>
              <a:rPr lang="sr-Latn-CS" sz="3600" b="1" dirty="0"/>
              <a:t>PREZENTACIJA IZBORNIH </a:t>
            </a:r>
            <a:r>
              <a:rPr lang="en-US" sz="3600" b="1" dirty="0" smtClean="0"/>
              <a:t> </a:t>
            </a:r>
            <a:r>
              <a:rPr lang="sr-Latn-CS" sz="3600" b="1" dirty="0" smtClean="0"/>
              <a:t>PREDMETA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-</a:t>
            </a:r>
            <a:r>
              <a:rPr lang="sr-Latn-CS" sz="3600" b="1" dirty="0" smtClean="0"/>
              <a:t> </a:t>
            </a:r>
            <a:r>
              <a:rPr lang="sr-Latn-CS" sz="3600" b="1" dirty="0"/>
              <a:t>IV </a:t>
            </a:r>
            <a:r>
              <a:rPr lang="sr-Latn-CS" sz="3600" b="1" dirty="0" smtClean="0"/>
              <a:t>GODINA</a:t>
            </a:r>
            <a:r>
              <a:rPr lang="en-US" sz="3600" b="1" dirty="0" smtClean="0"/>
              <a:t> -</a:t>
            </a:r>
            <a:endParaRPr lang="en-US" sz="3600" b="1" dirty="0"/>
          </a:p>
        </p:txBody>
      </p:sp>
      <p:graphicFrame>
        <p:nvGraphicFramePr>
          <p:cNvPr id="15363" name="Group 3"/>
          <p:cNvGraphicFramePr>
            <a:graphicFrameLocks noGrp="1"/>
          </p:cNvGraphicFramePr>
          <p:nvPr>
            <p:ph idx="4294967295"/>
          </p:nvPr>
        </p:nvGraphicFramePr>
        <p:xfrm>
          <a:off x="457200" y="2438400"/>
          <a:ext cx="7924800" cy="3083243"/>
        </p:xfrm>
        <a:graphic>
          <a:graphicData uri="http://schemas.openxmlformats.org/drawingml/2006/table">
            <a:tbl>
              <a:tblPr/>
              <a:tblGrid>
                <a:gridCol w="2152650"/>
                <a:gridCol w="4324350"/>
                <a:gridCol w="1447800"/>
              </a:tblGrid>
              <a:tr h="609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INFORMACIONI SISTEMI I TEHNO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OGIJE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- (2)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B103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MiO -  MENAD</a:t>
                      </a:r>
                      <a:r>
                        <a:rPr kumimoji="0" 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Ž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MENT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- (2)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C201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7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10.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-11.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MiO -  UPRAVLJANJE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KVALITETOM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- (2)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C301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sr-Latn-R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45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MiO -  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OPERACIONI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          </a:t>
                      </a: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MENADŽMENT  - (2)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C002</a:t>
                      </a: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5" name="Text Box 51"/>
          <p:cNvSpPr txBox="1">
            <a:spLocks noChangeArrowheads="1"/>
          </p:cNvSpPr>
          <p:nvPr/>
        </p:nvSpPr>
        <p:spPr bwMode="auto">
          <a:xfrm>
            <a:off x="1066800" y="5715000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r-Latn-CS" sz="2400" b="1" dirty="0"/>
              <a:t>Prijava izabranih predmeta</a:t>
            </a:r>
            <a:r>
              <a:rPr lang="en-US" sz="2400" b="1" dirty="0"/>
              <a:t>, </a:t>
            </a:r>
            <a:r>
              <a:rPr lang="en-US" sz="2400" b="1" dirty="0" smtClean="0"/>
              <a:t>06</a:t>
            </a:r>
            <a:r>
              <a:rPr lang="sr-Latn-CS" sz="2400" b="1" dirty="0" smtClean="0"/>
              <a:t>.</a:t>
            </a:r>
            <a:r>
              <a:rPr lang="en-US" sz="2400" b="1" dirty="0" smtClean="0"/>
              <a:t>-17.</a:t>
            </a:r>
            <a:r>
              <a:rPr lang="sr-Latn-CS" sz="2400" b="1" dirty="0"/>
              <a:t>0</a:t>
            </a:r>
            <a:r>
              <a:rPr lang="en-US" sz="2400" b="1" dirty="0"/>
              <a:t>2.</a:t>
            </a:r>
            <a:r>
              <a:rPr lang="sr-Latn-CS" sz="2400" b="1" dirty="0" smtClean="0"/>
              <a:t>201</a:t>
            </a:r>
            <a:r>
              <a:rPr lang="sr-Latn-RS" sz="2400" b="1" dirty="0" smtClean="0"/>
              <a:t>7</a:t>
            </a:r>
            <a:r>
              <a:rPr lang="sr-Latn-CS" sz="2400" b="1" dirty="0" smtClean="0"/>
              <a:t>. </a:t>
            </a:r>
            <a:endParaRPr lang="sr-Latn-CS" sz="2400" b="1" dirty="0"/>
          </a:p>
          <a:p>
            <a:pPr algn="ctr"/>
            <a:r>
              <a:rPr lang="sr-Latn-CS" sz="2400" b="1" dirty="0"/>
              <a:t>Šalter br 3., od 11.00 do 13.00</a:t>
            </a:r>
            <a:endParaRPr lang="en-US" sz="2400" b="1" dirty="0"/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685800" y="1828800"/>
            <a:ext cx="740183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/>
              <a:t>VREME	</a:t>
            </a:r>
            <a:r>
              <a:rPr lang="en-US" sz="2800" b="1" dirty="0" smtClean="0"/>
              <a:t>Studijski program/</a:t>
            </a:r>
            <a:r>
              <a:rPr lang="en-US" sz="2800" b="1" dirty="0" err="1" smtClean="0"/>
              <a:t>grupa</a:t>
            </a:r>
            <a:r>
              <a:rPr lang="en-US" sz="2800" b="1" dirty="0"/>
              <a:t>		</a:t>
            </a:r>
            <a:r>
              <a:rPr lang="en-US" sz="2800" b="1" dirty="0" smtClean="0"/>
              <a:t>SALA</a:t>
            </a:r>
            <a:endParaRPr lang="en-US" sz="2800" b="1" dirty="0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533400" y="1323975"/>
            <a:ext cx="25393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 sz="2400" b="1" dirty="0" smtClean="0"/>
              <a:t>PETAK 03</a:t>
            </a:r>
            <a:r>
              <a:rPr lang="sr-Latn-CS" sz="2400" b="1" dirty="0" smtClean="0"/>
              <a:t>.0</a:t>
            </a:r>
            <a:r>
              <a:rPr lang="en-US" sz="2400" b="1" dirty="0"/>
              <a:t>2</a:t>
            </a:r>
            <a:r>
              <a:rPr lang="sr-Latn-CS" sz="2400" b="1" dirty="0" smtClean="0"/>
              <a:t>.201</a:t>
            </a:r>
            <a:r>
              <a:rPr lang="sr-Latn-RS" sz="2400" b="1" dirty="0" smtClean="0"/>
              <a:t>7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</p:spTree>
  </p:cSld>
  <p:clrMapOvr>
    <a:masterClrMapping/>
  </p:clrMapOvr>
  <p:transition advClick="0" advTm="13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04800"/>
            <a:ext cx="9144000" cy="1524000"/>
          </a:xfrm>
        </p:spPr>
        <p:txBody>
          <a:bodyPr/>
          <a:lstStyle/>
          <a:p>
            <a:r>
              <a:rPr lang="sr-Latn-CS" sz="3600" b="1" dirty="0"/>
              <a:t>MODERATORI </a:t>
            </a:r>
            <a:endParaRPr lang="en-US" sz="3600" b="1" dirty="0"/>
          </a:p>
        </p:txBody>
      </p:sp>
      <p:graphicFrame>
        <p:nvGraphicFramePr>
          <p:cNvPr id="16387" name="Group 3"/>
          <p:cNvGraphicFramePr>
            <a:graphicFrameLocks noGrp="1"/>
          </p:cNvGraphicFramePr>
          <p:nvPr>
            <p:ph idx="4294967295"/>
          </p:nvPr>
        </p:nvGraphicFramePr>
        <p:xfrm>
          <a:off x="685800" y="3048000"/>
          <a:ext cx="7696200" cy="2223136"/>
        </p:xfrm>
        <a:graphic>
          <a:graphicData uri="http://schemas.openxmlformats.org/drawingml/2006/table">
            <a:tbl>
              <a:tblPr/>
              <a:tblGrid>
                <a:gridCol w="2971800"/>
                <a:gridCol w="4724400"/>
              </a:tblGrid>
              <a:tr h="522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ISiT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Milo</a:t>
                      </a:r>
                      <a:r>
                        <a:rPr kumimoji="0" lang="sr-Latn-R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š Milovanović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0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MiO - ME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 Veljko Dmitrović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MiO - </a:t>
                      </a: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U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 Mladen Đurić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MiO - OM</a:t>
                      </a:r>
                      <a:endParaRPr kumimoji="0" lang="sr-Latn-C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sr-Latn-C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dr Slobodan Antić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4" name="Text Box 20"/>
          <p:cNvSpPr txBox="1">
            <a:spLocks noChangeArrowheads="1"/>
          </p:cNvSpPr>
          <p:nvPr/>
        </p:nvSpPr>
        <p:spPr bwMode="auto">
          <a:xfrm>
            <a:off x="762000" y="1981200"/>
            <a:ext cx="624799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smtClean="0"/>
              <a:t>Studijski </a:t>
            </a:r>
          </a:p>
          <a:p>
            <a:r>
              <a:rPr lang="en-US" sz="2800" b="1" dirty="0" smtClean="0"/>
              <a:t>program/</a:t>
            </a:r>
            <a:r>
              <a:rPr lang="en-US" sz="2800" b="1" dirty="0" err="1" smtClean="0"/>
              <a:t>grupa</a:t>
            </a:r>
            <a:r>
              <a:rPr lang="en-US" sz="2800" b="1" dirty="0"/>
              <a:t>		</a:t>
            </a:r>
            <a:r>
              <a:rPr lang="en-US" sz="2800" b="1" dirty="0" smtClean="0"/>
              <a:t>     </a:t>
            </a:r>
            <a:r>
              <a:rPr lang="sr-Latn-CS" sz="2800" b="1" dirty="0" smtClean="0"/>
              <a:t>MODERATOR</a:t>
            </a:r>
            <a:endParaRPr lang="en-US" sz="2800" b="1" dirty="0"/>
          </a:p>
        </p:txBody>
      </p:sp>
    </p:spTree>
  </p:cSld>
  <p:clrMapOvr>
    <a:masterClrMapping/>
  </p:clrMapOvr>
  <p:transition advClick="0" advTm="1200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63&quot;/&gt;&lt;/object&gt;&lt;object type=&quot;3&quot; unique_id=&quot;10005&quot;&gt;&lt;property id=&quot;20148&quot; value=&quot;5&quot;/&gt;&lt;property id=&quot;20300&quot; value=&quot;Slide 2&quot;/&gt;&lt;property id=&quot;20307&quot; value=&quot;264&quot;/&gt;&lt;/object&gt;&lt;object type=&quot;3&quot; unique_id=&quot;10006&quot;&gt;&lt;property id=&quot;20148&quot; value=&quot;5&quot;/&gt;&lt;property id=&quot;20300&quot; value=&quot;Slide 4&quot;/&gt;&lt;property id=&quot;20307&quot; value=&quot;257&quot;/&gt;&lt;/object&gt;&lt;object type=&quot;3&quot; unique_id=&quot;10007&quot;&gt;&lt;property id=&quot;20148&quot; value=&quot;5&quot;/&gt;&lt;property id=&quot;20300&quot; value=&quot;Slide 5&quot;/&gt;&lt;property id=&quot;20307&quot; value=&quot;258&quot;/&gt;&lt;/object&gt;&lt;object type=&quot;3&quot; unique_id=&quot;10008&quot;&gt;&lt;property id=&quot;20148&quot; value=&quot;5&quot;/&gt;&lt;property id=&quot;20300&quot; value=&quot;Slide 6&quot;/&gt;&lt;property id=&quot;20307&quot; value=&quot;259&quot;/&gt;&lt;/object&gt;&lt;object type=&quot;3&quot; unique_id=&quot;10009&quot;&gt;&lt;property id=&quot;20148&quot; value=&quot;5&quot;/&gt;&lt;property id=&quot;20300&quot; value=&quot;Slide 7&quot;/&gt;&lt;property id=&quot;20307&quot; value=&quot;260&quot;/&gt;&lt;/object&gt;&lt;object type=&quot;3&quot; unique_id=&quot;10010&quot;&gt;&lt;property id=&quot;20148&quot; value=&quot;5&quot;/&gt;&lt;property id=&quot;20300&quot; value=&quot;Slide 8 - &amp;quot;PREZENTACIJA IZBORNIH &amp;#x0D;&amp;#x0A;PREDMETA - IV GODINA PO ODSECIMA&amp;quot;&quot;/&gt;&lt;property id=&quot;20307&quot; value=&quot;261&quot;/&gt;&lt;/object&gt;&lt;object type=&quot;3&quot; unique_id=&quot;10011&quot;&gt;&lt;property id=&quot;20148&quot; value=&quot;5&quot;/&gt;&lt;property id=&quot;20300&quot; value=&quot;Slide 9 - &amp;quot;MODERATORI PREZENTACIJA &amp;#x0D;&amp;#x0A;PO ODSECIMA&amp;quot;&quot;/&gt;&lt;property id=&quot;20307&quot; value=&quot;262&quot;/&gt;&lt;/object&gt;&lt;object type=&quot;3&quot; unique_id=&quot;10102&quot;&gt;&lt;property id=&quot;20148&quot; value=&quot;5&quot;/&gt;&lt;property id=&quot;20300&quot; value=&quot;Slide 3&quot;/&gt;&lt;property id=&quot;20307&quot; value=&quot;265&quot;/&gt;&lt;/object&gt;&lt;object type=&quot;3&quot; unique_id=&quot;10114&quot;&gt;&lt;property id=&quot;20148&quot; value=&quot;5&quot;/&gt;&lt;property id=&quot;20300&quot; value=&quot;Slide 15&quot;/&gt;&lt;property id=&quot;20307&quot; value=&quot;266&quot;/&gt;&lt;/object&gt;&lt;object type=&quot;3&quot; unique_id=&quot;10187&quot;&gt;&lt;property id=&quot;20148&quot; value=&quot;5&quot;/&gt;&lt;property id=&quot;20300&quot; value=&quot;Slide 10&quot;/&gt;&lt;property id=&quot;20307&quot; value=&quot;268&quot;/&gt;&lt;/object&gt;&lt;object type=&quot;3&quot; unique_id=&quot;10188&quot;&gt;&lt;property id=&quot;20148&quot; value=&quot;5&quot;/&gt;&lt;property id=&quot;20300&quot; value=&quot;Slide 11&quot;/&gt;&lt;property id=&quot;20307&quot; value=&quot;269&quot;/&gt;&lt;/object&gt;&lt;object type=&quot;3&quot; unique_id=&quot;10189&quot;&gt;&lt;property id=&quot;20148&quot; value=&quot;5&quot;/&gt;&lt;property id=&quot;20300&quot; value=&quot;Slide 12&quot;/&gt;&lt;property id=&quot;20307&quot; value=&quot;270&quot;/&gt;&lt;/object&gt;&lt;object type=&quot;3&quot; unique_id=&quot;10190&quot;&gt;&lt;property id=&quot;20148&quot; value=&quot;5&quot;/&gt;&lt;property id=&quot;20300&quot; value=&quot;Slide 13&quot;/&gt;&lt;property id=&quot;20307&quot; value=&quot;271&quot;/&gt;&lt;/object&gt;&lt;object type=&quot;3&quot; unique_id=&quot;10191&quot;&gt;&lt;property id=&quot;20148&quot; value=&quot;5&quot;/&gt;&lt;property id=&quot;20300&quot; value=&quot;Slide 14&quot;/&gt;&lt;property id=&quot;20307&quot; value=&quot;27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299</Words>
  <Application>Microsoft Office PowerPoint</Application>
  <PresentationFormat>On-screen Show (4:3)</PresentationFormat>
  <Paragraphs>97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PREZENTACIJA IZBORNIH  PREDMETA  - IV GODINA -</vt:lpstr>
      <vt:lpstr>MODERATORI </vt:lpstr>
    </vt:vector>
  </TitlesOfParts>
  <Company>FON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korisnik</dc:creator>
  <cp:lastModifiedBy>Sibo Mehmedovic</cp:lastModifiedBy>
  <cp:revision>70</cp:revision>
  <dcterms:created xsi:type="dcterms:W3CDTF">2014-01-09T08:36:21Z</dcterms:created>
  <dcterms:modified xsi:type="dcterms:W3CDTF">2017-01-31T08:46:57Z</dcterms:modified>
</cp:coreProperties>
</file>