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  <a:srgbClr val="FFFF99"/>
    <a:srgbClr val="FFCCCC"/>
  </p:clrMru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28148-F4A5-435C-8137-AD6A469E4F36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5D24C-F157-4C78-BE7D-211B350888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28148-F4A5-435C-8137-AD6A469E4F36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5D24C-F157-4C78-BE7D-211B350888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28148-F4A5-435C-8137-AD6A469E4F36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5D24C-F157-4C78-BE7D-211B350888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28148-F4A5-435C-8137-AD6A469E4F36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5D24C-F157-4C78-BE7D-211B350888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28148-F4A5-435C-8137-AD6A469E4F36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5D24C-F157-4C78-BE7D-211B350888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28148-F4A5-435C-8137-AD6A469E4F36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5D24C-F157-4C78-BE7D-211B350888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28148-F4A5-435C-8137-AD6A469E4F36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5D24C-F157-4C78-BE7D-211B350888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28148-F4A5-435C-8137-AD6A469E4F36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5D24C-F157-4C78-BE7D-211B350888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28148-F4A5-435C-8137-AD6A469E4F36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5D24C-F157-4C78-BE7D-211B350888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28148-F4A5-435C-8137-AD6A469E4F36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5D24C-F157-4C78-BE7D-211B350888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28148-F4A5-435C-8137-AD6A469E4F36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5D24C-F157-4C78-BE7D-211B350888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28148-F4A5-435C-8137-AD6A469E4F36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5D24C-F157-4C78-BE7D-211B3508886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x-none" dirty="0" smtClean="0"/>
              <a:t>Prezentacija tema završnih radova po Katedrama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/>
              <a:t>Informacije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x-none" smtClean="0"/>
              <a:t>U </a:t>
            </a:r>
            <a:r>
              <a:rPr lang="sr-Latn-CS" dirty="0" smtClean="0"/>
              <a:t>četvrtak </a:t>
            </a:r>
            <a:r>
              <a:rPr lang="x-none" smtClean="0"/>
              <a:t>2</a:t>
            </a:r>
            <a:r>
              <a:rPr lang="sr-Latn-CS" dirty="0" smtClean="0"/>
              <a:t>9</a:t>
            </a:r>
            <a:r>
              <a:rPr lang="x-none" smtClean="0"/>
              <a:t>. </a:t>
            </a:r>
            <a:r>
              <a:rPr lang="x-none" dirty="0" smtClean="0"/>
              <a:t>marta će se održati prezentacija tema završnih radova po Katedrama, u </a:t>
            </a:r>
            <a:r>
              <a:rPr lang="x-none" smtClean="0"/>
              <a:t>terminu </a:t>
            </a:r>
            <a:r>
              <a:rPr lang="sr-Latn-CS" dirty="0" smtClean="0"/>
              <a:t>8:30</a:t>
            </a:r>
            <a:r>
              <a:rPr lang="x-none" smtClean="0"/>
              <a:t>-1</a:t>
            </a:r>
            <a:r>
              <a:rPr lang="sr-Latn-CS" dirty="0" smtClean="0"/>
              <a:t>2</a:t>
            </a:r>
            <a:r>
              <a:rPr lang="x-none" smtClean="0"/>
              <a:t>h</a:t>
            </a:r>
            <a:r>
              <a:rPr lang="x-none" dirty="0" smtClean="0"/>
              <a:t>, u amfiteatru B103.</a:t>
            </a:r>
          </a:p>
          <a:p>
            <a:pPr algn="just"/>
            <a:r>
              <a:rPr lang="x-none" dirty="0" smtClean="0"/>
              <a:t>Studenti su u obavezi da </a:t>
            </a:r>
            <a:r>
              <a:rPr lang="x-none" smtClean="0"/>
              <a:t>do 2</a:t>
            </a:r>
            <a:r>
              <a:rPr lang="en-US" dirty="0" smtClean="0"/>
              <a:t>7</a:t>
            </a:r>
            <a:r>
              <a:rPr lang="x-none" smtClean="0"/>
              <a:t>. </a:t>
            </a:r>
            <a:r>
              <a:rPr lang="x-none" dirty="0" smtClean="0"/>
              <a:t>aprila prijave temu u studentskoj službi.</a:t>
            </a:r>
          </a:p>
          <a:p>
            <a:pPr algn="just"/>
            <a:r>
              <a:rPr lang="x-none" dirty="0" smtClean="0"/>
              <a:t>Studenti koji planiraju da upišu master akademske studije (generacija </a:t>
            </a:r>
            <a:r>
              <a:rPr lang="x-none" smtClean="0"/>
              <a:t>upisa 201</a:t>
            </a:r>
            <a:r>
              <a:rPr lang="en-US" dirty="0" smtClean="0"/>
              <a:t>4</a:t>
            </a:r>
            <a:r>
              <a:rPr lang="x-none" smtClean="0"/>
              <a:t>) </a:t>
            </a:r>
            <a:r>
              <a:rPr lang="x-none" dirty="0" smtClean="0"/>
              <a:t>moraju da predaju završni rad do 15. septembra i da isti odbrane najkasnije do 30. septembra.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x-none" sz="2200" b="1" dirty="0" smtClean="0"/>
              <a:t>Studijski program: </a:t>
            </a:r>
            <a:r>
              <a:rPr lang="x-none" sz="2200" dirty="0" smtClean="0"/>
              <a:t>Menadžmet i organizacija</a:t>
            </a:r>
            <a:r>
              <a:rPr lang="x-none" sz="2200" b="1" dirty="0" smtClean="0"/>
              <a:t/>
            </a:r>
            <a:br>
              <a:rPr lang="x-none" sz="2200" b="1" dirty="0" smtClean="0"/>
            </a:br>
            <a:r>
              <a:rPr lang="x-none" sz="2200" b="1" dirty="0" smtClean="0">
                <a:solidFill>
                  <a:prstClr val="black"/>
                </a:solidFill>
              </a:rPr>
              <a:t>Studijska grupa: </a:t>
            </a:r>
            <a:r>
              <a:rPr lang="x-none" sz="2200" dirty="0" smtClean="0"/>
              <a:t>Menadžmet</a:t>
            </a:r>
            <a:r>
              <a:rPr lang="x-none" sz="2200" dirty="0" smtClean="0">
                <a:solidFill>
                  <a:prstClr val="black"/>
                </a:solidFill>
              </a:rPr>
              <a:t>  </a:t>
            </a:r>
            <a:r>
              <a:rPr lang="x-none" b="1" dirty="0" smtClean="0"/>
              <a:t/>
            </a:r>
            <a:br>
              <a:rPr lang="x-none" b="1" dirty="0" smtClean="0"/>
            </a:br>
            <a:r>
              <a:rPr lang="en-US" sz="2200" b="1" dirty="0" smtClean="0">
                <a:solidFill>
                  <a:prstClr val="black"/>
                </a:solidFill>
                <a:ea typeface="+mn-ea"/>
                <a:cs typeface="+mn-cs"/>
              </a:rPr>
              <a:t>Moderator</a:t>
            </a:r>
            <a:r>
              <a:rPr lang="x-none" sz="2200" b="1" dirty="0" smtClean="0">
                <a:solidFill>
                  <a:prstClr val="black"/>
                </a:solidFill>
                <a:ea typeface="+mn-ea"/>
                <a:cs typeface="+mn-cs"/>
              </a:rPr>
              <a:t>: </a:t>
            </a:r>
            <a:r>
              <a:rPr lang="en-US" sz="2200" dirty="0" err="1" smtClean="0">
                <a:solidFill>
                  <a:prstClr val="black"/>
                </a:solidFill>
                <a:ea typeface="+mn-ea"/>
                <a:cs typeface="+mn-cs"/>
              </a:rPr>
              <a:t>dr</a:t>
            </a:r>
            <a:r>
              <a:rPr lang="en-US" sz="2200" dirty="0" smtClean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x-none" sz="2200" dirty="0" smtClean="0">
                <a:solidFill>
                  <a:prstClr val="black"/>
                </a:solidFill>
                <a:ea typeface="+mn-ea"/>
                <a:cs typeface="+mn-cs"/>
              </a:rPr>
              <a:t>Veljko Dmitrović</a:t>
            </a:r>
            <a:r>
              <a:rPr lang="en-US" sz="2200" dirty="0" smtClean="0">
                <a:solidFill>
                  <a:prstClr val="black"/>
                </a:solidFill>
                <a:ea typeface="+mn-ea"/>
                <a:cs typeface="+mn-cs"/>
              </a:rPr>
              <a:t>, docent</a:t>
            </a:r>
            <a:endParaRPr lang="en-US" sz="2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99593" y="1916832"/>
          <a:ext cx="7632848" cy="403244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14030"/>
                <a:gridCol w="1457811"/>
                <a:gridCol w="5461007"/>
              </a:tblGrid>
              <a:tr h="5760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latin typeface="Calibri (body)"/>
                        </a:rPr>
                        <a:t> </a:t>
                      </a:r>
                      <a:r>
                        <a:rPr lang="x-none" sz="1600" b="1" u="none" strike="noStrike" dirty="0" smtClean="0">
                          <a:latin typeface="Calibri (body)"/>
                        </a:rPr>
                        <a:t>Rb.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x-none" sz="1600" b="1" u="none" strike="noStrike" dirty="0" smtClean="0">
                          <a:latin typeface="Calibri (body)"/>
                        </a:rPr>
                        <a:t>VREME</a:t>
                      </a:r>
                      <a:endParaRPr lang="x-none" sz="1600" b="1" i="0" u="none" strike="noStrike" dirty="0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x-none" sz="1600" b="1" u="none" strike="noStrike" dirty="0" smtClean="0">
                          <a:latin typeface="Calibri (body)"/>
                        </a:rPr>
                        <a:t>NAZIV KATEDRE</a:t>
                      </a:r>
                      <a:endParaRPr lang="x-none" sz="1600" b="1" i="0" u="none" strike="noStrike" dirty="0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latin typeface="Calibri (body)"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8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: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3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0-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8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: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4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77800" indent="0" algn="l" fontAlgn="b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latin typeface="Calibri (body)"/>
                        </a:rPr>
                        <a:t>Katedra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latin typeface="Calibri (body)"/>
                        </a:rPr>
                        <a:t>za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latin typeface="Calibri (body)"/>
                        </a:rPr>
                        <a:t>menadžment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latin typeface="Calibri (body)"/>
                        </a:rPr>
                        <a:t>ljudskih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latin typeface="Calibri (body)"/>
                        </a:rPr>
                        <a:t>resursa</a:t>
                      </a:r>
                      <a:endParaRPr lang="x-none" sz="1600" b="0" i="0" u="none" strike="noStrike" dirty="0" smtClean="0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latin typeface="Calibri (body)"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8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: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4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0-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8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: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5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0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77800" indent="0" algn="l" fontAlgn="b"/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Katedra za organizaciju poslovnih sistema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latin typeface="Calibri (body)"/>
                        </a:rPr>
                        <a:t>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8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: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5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0-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9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: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0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0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77800" indent="0" algn="l" fontAlgn="b"/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Katedra za menadžment i specijalizovane menadžment discipline</a:t>
                      </a: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latin typeface="Calibri (body)"/>
                        </a:rPr>
                        <a:t>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9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: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0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0-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9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: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1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0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77800" indent="0" algn="l" fontAlgn="b"/>
                      <a:r>
                        <a:rPr lang="vi-VN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Katedra za ekonomiju, poslovno planiranje i međunaro</a:t>
                      </a:r>
                      <a:r>
                        <a:rPr lang="x-none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d</a:t>
                      </a:r>
                      <a:r>
                        <a:rPr lang="vi-VN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ni menadžment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latin typeface="Calibri (body)"/>
                        </a:rPr>
                        <a:t>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9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: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2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0-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9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: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3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0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77800" indent="0" algn="l" fontAlgn="b"/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Katedra za marketing menadžment i odnose s javnošću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latin typeface="Calibri (body)"/>
                        </a:rPr>
                        <a:t>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9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: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3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0-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9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: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4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0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7780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Katedra za finansijski menadžment i računovodstvo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8904" y="47667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x-none" sz="2200" b="1" dirty="0" smtClean="0"/>
              <a:t>Studijski program: </a:t>
            </a:r>
            <a:r>
              <a:rPr lang="x-none" sz="2200" dirty="0" smtClean="0"/>
              <a:t>Menadžmet i organizacija</a:t>
            </a:r>
            <a:r>
              <a:rPr lang="x-none" sz="2200" b="1" dirty="0" smtClean="0"/>
              <a:t/>
            </a:r>
            <a:br>
              <a:rPr lang="x-none" sz="2200" b="1" dirty="0" smtClean="0"/>
            </a:br>
            <a:r>
              <a:rPr lang="x-none" sz="2200" b="1" dirty="0" smtClean="0">
                <a:solidFill>
                  <a:prstClr val="black"/>
                </a:solidFill>
              </a:rPr>
              <a:t>Studijska grupa: </a:t>
            </a:r>
            <a:r>
              <a:rPr lang="x-none" sz="2200" dirty="0" smtClean="0">
                <a:solidFill>
                  <a:prstClr val="black"/>
                </a:solidFill>
              </a:rPr>
              <a:t>Operacioni </a:t>
            </a:r>
            <a:r>
              <a:rPr lang="x-none" sz="2200" dirty="0" smtClean="0"/>
              <a:t>menadžmet</a:t>
            </a:r>
            <a:r>
              <a:rPr lang="x-none" sz="2200" dirty="0" smtClean="0">
                <a:solidFill>
                  <a:prstClr val="black"/>
                </a:solidFill>
              </a:rPr>
              <a:t>  </a:t>
            </a:r>
            <a:r>
              <a:rPr lang="x-none" b="1" dirty="0" smtClean="0"/>
              <a:t/>
            </a:r>
            <a:br>
              <a:rPr lang="x-none" b="1" dirty="0" smtClean="0"/>
            </a:br>
            <a:r>
              <a:rPr lang="en-US" sz="2200" b="1" dirty="0" smtClean="0">
                <a:solidFill>
                  <a:prstClr val="black"/>
                </a:solidFill>
                <a:ea typeface="+mn-ea"/>
                <a:cs typeface="+mn-cs"/>
              </a:rPr>
              <a:t>Moderator</a:t>
            </a:r>
            <a:r>
              <a:rPr lang="x-none" sz="2200" b="1" dirty="0" smtClean="0">
                <a:solidFill>
                  <a:prstClr val="black"/>
                </a:solidFill>
                <a:ea typeface="+mn-ea"/>
                <a:cs typeface="+mn-cs"/>
              </a:rPr>
              <a:t>: </a:t>
            </a:r>
            <a:r>
              <a:rPr lang="en-US" sz="2200" dirty="0" err="1" smtClean="0">
                <a:solidFill>
                  <a:prstClr val="black"/>
                </a:solidFill>
                <a:ea typeface="+mn-ea"/>
                <a:cs typeface="+mn-cs"/>
              </a:rPr>
              <a:t>dr</a:t>
            </a:r>
            <a:r>
              <a:rPr lang="en-US" sz="2200" dirty="0" smtClean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x-none" sz="2200" dirty="0" smtClean="0">
                <a:solidFill>
                  <a:prstClr val="black"/>
                </a:solidFill>
                <a:ea typeface="+mn-ea"/>
                <a:cs typeface="+mn-cs"/>
              </a:rPr>
              <a:t>Lena Đorđević</a:t>
            </a:r>
            <a:r>
              <a:rPr lang="en-US" sz="2200" dirty="0" smtClean="0">
                <a:solidFill>
                  <a:prstClr val="black"/>
                </a:solidFill>
                <a:ea typeface="+mn-ea"/>
                <a:cs typeface="+mn-cs"/>
              </a:rPr>
              <a:t>, docent</a:t>
            </a:r>
            <a:endParaRPr lang="en-US" sz="2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99593" y="1916832"/>
          <a:ext cx="7632848" cy="28803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14030"/>
                <a:gridCol w="1457811"/>
                <a:gridCol w="5461007"/>
              </a:tblGrid>
              <a:tr h="5760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latin typeface="Calibri (body)"/>
                        </a:rPr>
                        <a:t> </a:t>
                      </a:r>
                      <a:r>
                        <a:rPr lang="x-none" sz="1600" b="1" u="none" strike="noStrike" dirty="0" smtClean="0">
                          <a:latin typeface="Calibri (body)"/>
                        </a:rPr>
                        <a:t>Rb.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x-none" sz="1600" b="1" u="none" strike="noStrike" dirty="0" smtClean="0">
                          <a:latin typeface="Calibri (body)"/>
                        </a:rPr>
                        <a:t>VREME</a:t>
                      </a:r>
                      <a:endParaRPr lang="x-none" sz="1600" b="1" i="0" u="none" strike="noStrike" dirty="0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x-none" sz="1600" b="1" u="none" strike="noStrike" dirty="0" smtClean="0">
                          <a:latin typeface="Calibri (body)"/>
                        </a:rPr>
                        <a:t>NAZIV KATEDRE</a:t>
                      </a:r>
                      <a:endParaRPr lang="x-none" sz="1600" b="1" i="0" u="none" strike="noStrike" dirty="0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latin typeface="Calibri (body)"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9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: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4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0-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9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: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5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7780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latin typeface="Calibri (body)"/>
                        </a:rPr>
                        <a:t>Katedra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latin typeface="Calibri (body)"/>
                        </a:rPr>
                        <a:t>za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latin typeface="Calibri (body)"/>
                        </a:rPr>
                        <a:t>menadžment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latin typeface="Calibri (body)"/>
                        </a:rPr>
                        <a:t>tehnologije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,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latin typeface="Calibri (body)"/>
                        </a:rPr>
                        <a:t>inovacija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latin typeface="Calibri (body)"/>
                        </a:rPr>
                        <a:t>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latin typeface="Calibri (body)"/>
                        </a:rPr>
                        <a:t>razvoja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latin typeface="Calibri (body)"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9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: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5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0-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10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: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0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0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73038" indent="0"/>
                      <a:r>
                        <a:rPr lang="en-US" sz="1600" dirty="0" err="1" smtClean="0">
                          <a:latin typeface="Calibri (body)"/>
                        </a:rPr>
                        <a:t>Katedra</a:t>
                      </a:r>
                      <a:r>
                        <a:rPr lang="en-US" sz="1600" dirty="0" smtClean="0">
                          <a:latin typeface="Calibri (body)"/>
                        </a:rPr>
                        <a:t> </a:t>
                      </a:r>
                      <a:r>
                        <a:rPr lang="en-US" sz="1600" dirty="0" err="1" smtClean="0">
                          <a:latin typeface="Calibri (body)"/>
                        </a:rPr>
                        <a:t>za</a:t>
                      </a:r>
                      <a:r>
                        <a:rPr lang="en-US" sz="1600" dirty="0" smtClean="0">
                          <a:latin typeface="Calibri (body)"/>
                        </a:rPr>
                        <a:t> </a:t>
                      </a:r>
                      <a:r>
                        <a:rPr lang="en-US" sz="1600" dirty="0" err="1" smtClean="0">
                          <a:latin typeface="Calibri (body)"/>
                        </a:rPr>
                        <a:t>upravljanje</a:t>
                      </a:r>
                      <a:r>
                        <a:rPr lang="en-US" sz="1600" dirty="0" smtClean="0">
                          <a:latin typeface="Calibri (body)"/>
                        </a:rPr>
                        <a:t> </a:t>
                      </a:r>
                      <a:r>
                        <a:rPr lang="en-US" sz="1600" dirty="0" err="1" smtClean="0">
                          <a:latin typeface="Calibri (body)"/>
                        </a:rPr>
                        <a:t>proizvodnjom</a:t>
                      </a:r>
                      <a:r>
                        <a:rPr lang="en-US" sz="1600" dirty="0" smtClean="0">
                          <a:latin typeface="Calibri (body)"/>
                        </a:rPr>
                        <a:t> </a:t>
                      </a:r>
                      <a:r>
                        <a:rPr lang="en-US" sz="1600" dirty="0" err="1" smtClean="0">
                          <a:latin typeface="Calibri (body)"/>
                        </a:rPr>
                        <a:t>i</a:t>
                      </a:r>
                      <a:r>
                        <a:rPr lang="en-US" sz="1600" dirty="0" smtClean="0">
                          <a:latin typeface="Calibri (body)"/>
                        </a:rPr>
                        <a:t> </a:t>
                      </a:r>
                      <a:r>
                        <a:rPr lang="x-none" sz="1600" dirty="0" smtClean="0">
                          <a:latin typeface="Calibri (body)"/>
                        </a:rPr>
                        <a:t>pružanjem </a:t>
                      </a:r>
                      <a:r>
                        <a:rPr lang="en-US" sz="1600" dirty="0" err="1" smtClean="0">
                          <a:latin typeface="Calibri (body)"/>
                        </a:rPr>
                        <a:t>usluga</a:t>
                      </a:r>
                      <a:endParaRPr lang="ru-RU" sz="1600" dirty="0" smtClean="0">
                        <a:latin typeface="Calibri (body)"/>
                      </a:endParaRP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latin typeface="Calibri (body)"/>
                        </a:rPr>
                        <a:t>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1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0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: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0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0-1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0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: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1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0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7780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latin typeface="Calibri (body)"/>
                        </a:rPr>
                        <a:t>Katedra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latin typeface="Calibri (body)"/>
                        </a:rPr>
                        <a:t>za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latin typeface="Calibri (body)"/>
                        </a:rPr>
                        <a:t>industrijsko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latin typeface="Calibri (body)"/>
                        </a:rPr>
                        <a:t>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latin typeface="Calibri (body)"/>
                        </a:rPr>
                        <a:t>menadžment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latin typeface="Calibri (body)"/>
                        </a:rPr>
                        <a:t>inženjerstvo</a:t>
                      </a:r>
                      <a:endParaRPr lang="x-none" sz="1600" b="0" i="0" u="none" strike="noStrike" smtClean="0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latin typeface="Calibri (body)"/>
                        </a:rPr>
                        <a:t>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1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0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: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1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0-1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0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: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2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0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77800" indent="0" algn="l" fontAlgn="b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latin typeface="Calibri (body)"/>
                        </a:rPr>
                        <a:t>Katedra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latin typeface="Calibri (body)"/>
                        </a:rPr>
                        <a:t>za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latin typeface="Calibri (body)"/>
                        </a:rPr>
                        <a:t>računarski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latin typeface="Calibri (body)"/>
                        </a:rPr>
                        <a:t>integrisanu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latin typeface="Calibri (body)"/>
                        </a:rPr>
                        <a:t>proizvodnju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latin typeface="Calibri (body)"/>
                        </a:rPr>
                        <a:t>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latin typeface="Calibri (body)"/>
                        </a:rPr>
                        <a:t>logistiku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896" y="47667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x-none" sz="2200" b="1" dirty="0" smtClean="0"/>
              <a:t>Studijski program: </a:t>
            </a:r>
            <a:r>
              <a:rPr lang="x-none" sz="2200" dirty="0" smtClean="0"/>
              <a:t>Menadžmet i organizacija</a:t>
            </a:r>
            <a:r>
              <a:rPr lang="x-none" sz="2200" b="1" dirty="0" smtClean="0"/>
              <a:t/>
            </a:r>
            <a:br>
              <a:rPr lang="x-none" sz="2200" b="1" dirty="0" smtClean="0"/>
            </a:br>
            <a:r>
              <a:rPr lang="x-none" sz="2200" b="1" dirty="0" smtClean="0">
                <a:solidFill>
                  <a:prstClr val="black"/>
                </a:solidFill>
              </a:rPr>
              <a:t>Studijska grupa: </a:t>
            </a:r>
            <a:r>
              <a:rPr lang="en-US" sz="2200" dirty="0" err="1" smtClean="0">
                <a:solidFill>
                  <a:prstClr val="black"/>
                </a:solidFill>
              </a:rPr>
              <a:t>Menadžment</a:t>
            </a:r>
            <a:r>
              <a:rPr lang="x-none" sz="2200" dirty="0" smtClean="0">
                <a:solidFill>
                  <a:prstClr val="black"/>
                </a:solidFill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</a:rPr>
              <a:t>kvaliteta</a:t>
            </a:r>
            <a:r>
              <a:rPr lang="x-none" sz="2200" dirty="0" smtClean="0">
                <a:solidFill>
                  <a:prstClr val="black"/>
                </a:solidFill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</a:rPr>
              <a:t>i</a:t>
            </a:r>
            <a:r>
              <a:rPr lang="x-none" sz="2200" dirty="0" smtClean="0">
                <a:solidFill>
                  <a:prstClr val="black"/>
                </a:solidFill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</a:rPr>
              <a:t>standardizacija</a:t>
            </a:r>
            <a:r>
              <a:rPr lang="x-none" sz="2200" dirty="0" smtClean="0">
                <a:solidFill>
                  <a:prstClr val="black"/>
                </a:solidFill>
              </a:rPr>
              <a:t> </a:t>
            </a:r>
            <a:r>
              <a:rPr lang="x-none" b="1" dirty="0" smtClean="0"/>
              <a:t/>
            </a:r>
            <a:br>
              <a:rPr lang="x-none" b="1" dirty="0" smtClean="0"/>
            </a:br>
            <a:r>
              <a:rPr lang="en-US" sz="2200" b="1" dirty="0" smtClean="0">
                <a:solidFill>
                  <a:prstClr val="black"/>
                </a:solidFill>
                <a:ea typeface="+mn-ea"/>
                <a:cs typeface="+mn-cs"/>
              </a:rPr>
              <a:t>Moderator</a:t>
            </a:r>
            <a:r>
              <a:rPr lang="x-none" sz="2200" b="1" dirty="0" smtClean="0">
                <a:solidFill>
                  <a:prstClr val="black"/>
                </a:solidFill>
                <a:ea typeface="+mn-ea"/>
                <a:cs typeface="+mn-cs"/>
              </a:rPr>
              <a:t>: </a:t>
            </a:r>
            <a:r>
              <a:rPr lang="en-US" sz="2200" dirty="0" err="1" smtClean="0">
                <a:solidFill>
                  <a:prstClr val="black"/>
                </a:solidFill>
                <a:ea typeface="+mn-ea"/>
                <a:cs typeface="+mn-cs"/>
              </a:rPr>
              <a:t>dr</a:t>
            </a:r>
            <a:r>
              <a:rPr lang="en-US" sz="2200" dirty="0" smtClean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x-none" sz="2200" dirty="0" smtClean="0">
                <a:solidFill>
                  <a:prstClr val="black"/>
                </a:solidFill>
                <a:ea typeface="+mn-ea"/>
                <a:cs typeface="+mn-cs"/>
              </a:rPr>
              <a:t>Mladen Đurić</a:t>
            </a:r>
            <a:r>
              <a:rPr lang="en-US" sz="2200" dirty="0" smtClean="0">
                <a:solidFill>
                  <a:prstClr val="black"/>
                </a:solidFill>
                <a:ea typeface="+mn-ea"/>
                <a:cs typeface="+mn-cs"/>
              </a:rPr>
              <a:t>, docent</a:t>
            </a:r>
            <a:endParaRPr lang="en-US" sz="2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99593" y="1916832"/>
          <a:ext cx="7632848" cy="115212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14030"/>
                <a:gridCol w="1457811"/>
                <a:gridCol w="5461007"/>
              </a:tblGrid>
              <a:tr h="5760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latin typeface="Calibri (body)"/>
                        </a:rPr>
                        <a:t> </a:t>
                      </a:r>
                      <a:r>
                        <a:rPr lang="x-none" sz="1600" b="1" u="none" strike="noStrike" dirty="0" smtClean="0">
                          <a:latin typeface="Calibri (body)"/>
                        </a:rPr>
                        <a:t>Rb.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x-none" sz="1600" b="1" u="none" strike="noStrike" dirty="0" smtClean="0">
                          <a:latin typeface="Calibri (body)"/>
                        </a:rPr>
                        <a:t>VREME</a:t>
                      </a:r>
                      <a:endParaRPr lang="x-none" sz="1600" b="1" i="0" u="none" strike="noStrike" dirty="0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x-none" sz="1600" b="1" u="none" strike="noStrike" dirty="0" smtClean="0">
                          <a:latin typeface="Calibri (body)"/>
                        </a:rPr>
                        <a:t>NAZIV KATEDRE</a:t>
                      </a:r>
                      <a:endParaRPr lang="x-none" sz="1600" b="1" i="0" u="none" strike="noStrike" dirty="0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latin typeface="Calibri (body)"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1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0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: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2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0-1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0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: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3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77800" indent="0" algn="l" fontAlgn="b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latin typeface="Calibri (body)"/>
                        </a:rPr>
                        <a:t>Katedra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latin typeface="Calibri (body)"/>
                        </a:rPr>
                        <a:t>za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latin typeface="Calibri (body)"/>
                        </a:rPr>
                        <a:t>menadžment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latin typeface="Calibri (body)"/>
                        </a:rPr>
                        <a:t>kvaliteta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latin typeface="Calibri (body)"/>
                        </a:rPr>
                        <a:t>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latin typeface="Calibri (body)"/>
                        </a:rPr>
                        <a:t>standardizaciju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8219256" cy="1143000"/>
          </a:xfrm>
        </p:spPr>
        <p:txBody>
          <a:bodyPr>
            <a:normAutofit/>
          </a:bodyPr>
          <a:lstStyle/>
          <a:p>
            <a:pPr algn="l"/>
            <a:r>
              <a:rPr lang="x-none" sz="2200" b="1" dirty="0" smtClean="0"/>
              <a:t>Studijski program: </a:t>
            </a:r>
            <a:r>
              <a:rPr lang="en-US" sz="2200" dirty="0" err="1" smtClean="0"/>
              <a:t>Informacioni</a:t>
            </a:r>
            <a:r>
              <a:rPr lang="x-none" sz="2200" dirty="0" smtClean="0"/>
              <a:t> </a:t>
            </a:r>
            <a:r>
              <a:rPr lang="en-US" sz="2200" dirty="0" err="1" smtClean="0"/>
              <a:t>sistemi</a:t>
            </a:r>
            <a:r>
              <a:rPr lang="x-none" sz="2200" dirty="0" smtClean="0"/>
              <a:t> </a:t>
            </a:r>
            <a:r>
              <a:rPr lang="en-US" sz="2200" dirty="0" err="1" smtClean="0"/>
              <a:t>i</a:t>
            </a:r>
            <a:r>
              <a:rPr lang="x-none" sz="2200" dirty="0" smtClean="0"/>
              <a:t> </a:t>
            </a:r>
            <a:r>
              <a:rPr lang="en-US" sz="2200" dirty="0" err="1" smtClean="0"/>
              <a:t>tehnologije</a:t>
            </a:r>
            <a:r>
              <a:rPr lang="x-none" b="1" dirty="0" smtClean="0"/>
              <a:t/>
            </a:r>
            <a:br>
              <a:rPr lang="x-none" b="1" dirty="0" smtClean="0"/>
            </a:br>
            <a:r>
              <a:rPr lang="en-US" sz="2200" b="1" dirty="0" smtClean="0">
                <a:solidFill>
                  <a:prstClr val="black"/>
                </a:solidFill>
                <a:ea typeface="+mn-ea"/>
                <a:cs typeface="+mn-cs"/>
              </a:rPr>
              <a:t>Moderator</a:t>
            </a:r>
            <a:r>
              <a:rPr lang="x-none" sz="2200" b="1" dirty="0" smtClean="0">
                <a:solidFill>
                  <a:prstClr val="black"/>
                </a:solidFill>
                <a:ea typeface="+mn-ea"/>
                <a:cs typeface="+mn-cs"/>
              </a:rPr>
              <a:t>: </a:t>
            </a:r>
            <a:r>
              <a:rPr lang="en-US" sz="2200" dirty="0" err="1" smtClean="0">
                <a:solidFill>
                  <a:prstClr val="black"/>
                </a:solidFill>
                <a:ea typeface="+mn-ea"/>
                <a:cs typeface="+mn-cs"/>
              </a:rPr>
              <a:t>dr</a:t>
            </a:r>
            <a:r>
              <a:rPr lang="en-US" sz="2200" dirty="0" smtClean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ea typeface="+mn-ea"/>
                <a:cs typeface="+mn-cs"/>
              </a:rPr>
              <a:t>Ilija</a:t>
            </a:r>
            <a:r>
              <a:rPr lang="en-US" sz="2200" dirty="0" smtClean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ea typeface="+mn-ea"/>
                <a:cs typeface="+mn-cs"/>
              </a:rPr>
              <a:t>Antović</a:t>
            </a:r>
            <a:r>
              <a:rPr lang="en-US" sz="2200" dirty="0" smtClean="0">
                <a:solidFill>
                  <a:prstClr val="black"/>
                </a:solidFill>
                <a:ea typeface="+mn-ea"/>
                <a:cs typeface="+mn-cs"/>
              </a:rPr>
              <a:t>, docent</a:t>
            </a:r>
            <a:endParaRPr lang="en-US" sz="2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99593" y="1844823"/>
          <a:ext cx="7632847" cy="417646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14030"/>
                <a:gridCol w="1457811"/>
                <a:gridCol w="5461006"/>
              </a:tblGrid>
              <a:tr h="5220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latin typeface="Calibri (body)"/>
                        </a:rPr>
                        <a:t> </a:t>
                      </a:r>
                      <a:r>
                        <a:rPr lang="x-none" sz="1600" b="1" u="none" strike="noStrike" dirty="0" smtClean="0">
                          <a:latin typeface="Calibri (body)"/>
                        </a:rPr>
                        <a:t>Rb.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x-none" sz="1600" b="1" u="none" strike="noStrike" dirty="0" smtClean="0">
                          <a:latin typeface="Calibri (body)"/>
                        </a:rPr>
                        <a:t>VREME</a:t>
                      </a:r>
                      <a:endParaRPr lang="x-none" sz="1600" b="1" i="0" u="none" strike="noStrike" dirty="0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x-none" sz="1600" b="1" u="none" strike="noStrike" dirty="0" smtClean="0">
                          <a:latin typeface="Calibri (body)"/>
                        </a:rPr>
                        <a:t>NAZIV KATEDRE</a:t>
                      </a:r>
                      <a:endParaRPr lang="x-none" sz="1600" b="1" i="0" u="none" strike="noStrike" dirty="0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220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/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1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0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: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3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0-1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0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: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4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77800" indent="0" algn="l" fontAlgn="b"/>
                      <a:r>
                        <a:rPr lang="en-US" sz="1600" u="none" strike="noStrike" dirty="0" err="1" smtClean="0">
                          <a:latin typeface="Calibri (body)"/>
                        </a:rPr>
                        <a:t>Katedra</a:t>
                      </a:r>
                      <a:r>
                        <a:rPr lang="en-US" sz="1600" u="none" strike="noStrike" dirty="0" smtClean="0">
                          <a:latin typeface="Calibri (body)"/>
                        </a:rPr>
                        <a:t> </a:t>
                      </a:r>
                      <a:r>
                        <a:rPr lang="en-US" sz="1600" u="none" strike="noStrike" dirty="0" err="1" smtClean="0">
                          <a:latin typeface="Calibri (body)"/>
                        </a:rPr>
                        <a:t>za</a:t>
                      </a:r>
                      <a:r>
                        <a:rPr lang="en-US" sz="1600" u="none" strike="noStrike" dirty="0" smtClean="0">
                          <a:latin typeface="Calibri (body)"/>
                        </a:rPr>
                        <a:t> </a:t>
                      </a:r>
                      <a:r>
                        <a:rPr lang="en-US" sz="1600" u="none" strike="noStrike" dirty="0" err="1" smtClean="0">
                          <a:latin typeface="Calibri (body)"/>
                        </a:rPr>
                        <a:t>elektronsko</a:t>
                      </a:r>
                      <a:r>
                        <a:rPr lang="en-US" sz="1600" u="none" strike="noStrike" dirty="0" smtClean="0">
                          <a:latin typeface="Calibri (body)"/>
                        </a:rPr>
                        <a:t> </a:t>
                      </a:r>
                      <a:r>
                        <a:rPr lang="en-US" sz="1600" u="none" strike="noStrike" dirty="0" err="1" smtClean="0">
                          <a:latin typeface="Calibri (body)"/>
                        </a:rPr>
                        <a:t>poslovanje</a:t>
                      </a:r>
                      <a:endParaRPr lang="en-US" sz="1600" u="none" strike="noStrike" dirty="0" smtClean="0">
                        <a:latin typeface="Calibri (body)"/>
                      </a:endParaRPr>
                    </a:p>
                  </a:txBody>
                  <a:tcPr marL="9525" marR="9525" marT="9525" marB="0" anchor="ctr"/>
                </a:tc>
              </a:tr>
              <a:tr h="5220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/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1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0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: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4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0-1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0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: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5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0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77800" indent="0" algn="l" fontAlgn="b"/>
                      <a:r>
                        <a:rPr lang="en-US" sz="1600" u="none" strike="noStrike" dirty="0" err="1" smtClean="0">
                          <a:latin typeface="Calibri (body)"/>
                        </a:rPr>
                        <a:t>Katedra</a:t>
                      </a:r>
                      <a:r>
                        <a:rPr lang="en-US" sz="1600" u="none" strike="noStrike" dirty="0" smtClean="0">
                          <a:latin typeface="Calibri (body)"/>
                        </a:rPr>
                        <a:t> </a:t>
                      </a:r>
                      <a:r>
                        <a:rPr lang="en-US" sz="1600" u="none" strike="noStrike" dirty="0" err="1" smtClean="0">
                          <a:latin typeface="Calibri (body)"/>
                        </a:rPr>
                        <a:t>za</a:t>
                      </a:r>
                      <a:r>
                        <a:rPr lang="en-US" sz="1600" u="none" strike="noStrike" dirty="0" smtClean="0">
                          <a:latin typeface="Calibri (body)"/>
                        </a:rPr>
                        <a:t> </a:t>
                      </a:r>
                      <a:r>
                        <a:rPr lang="en-US" sz="1600" u="none" strike="noStrike" dirty="0" err="1" smtClean="0">
                          <a:latin typeface="Calibri (body)"/>
                        </a:rPr>
                        <a:t>informacione</a:t>
                      </a:r>
                      <a:r>
                        <a:rPr lang="en-US" sz="1600" u="none" strike="noStrike" dirty="0" smtClean="0">
                          <a:latin typeface="Calibri (body)"/>
                        </a:rPr>
                        <a:t> </a:t>
                      </a:r>
                      <a:r>
                        <a:rPr lang="x-none" sz="1600" u="none" strike="noStrike" dirty="0" smtClean="0">
                          <a:latin typeface="Calibri (body)"/>
                        </a:rPr>
                        <a:t>sisteme</a:t>
                      </a:r>
                      <a:endParaRPr lang="x-none" sz="1600" b="0" i="0" u="none" strike="noStrike" dirty="0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/>
                </a:tc>
              </a:tr>
              <a:tr h="5220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/>
                        <a:t>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1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0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: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5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0-1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1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: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0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0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77800" indent="0" algn="l" fontAlgn="b"/>
                      <a:r>
                        <a:rPr lang="en-US" sz="1600" u="none" strike="noStrike" dirty="0" err="1" smtClean="0">
                          <a:latin typeface="Calibri (body)"/>
                        </a:rPr>
                        <a:t>Katedra</a:t>
                      </a:r>
                      <a:r>
                        <a:rPr lang="en-US" sz="1600" u="none" strike="noStrike" dirty="0" smtClean="0">
                          <a:latin typeface="Calibri (body)"/>
                        </a:rPr>
                        <a:t> </a:t>
                      </a:r>
                      <a:r>
                        <a:rPr lang="en-US" sz="1600" u="none" strike="noStrike" dirty="0" err="1" smtClean="0">
                          <a:latin typeface="Calibri (body)"/>
                        </a:rPr>
                        <a:t>za</a:t>
                      </a:r>
                      <a:r>
                        <a:rPr lang="en-US" sz="1600" u="none" strike="noStrike" dirty="0" smtClean="0">
                          <a:latin typeface="Calibri (body)"/>
                        </a:rPr>
                        <a:t> </a:t>
                      </a:r>
                      <a:r>
                        <a:rPr lang="en-US" sz="1600" u="none" strike="noStrike" dirty="0" err="1" smtClean="0">
                          <a:latin typeface="Calibri (body)"/>
                        </a:rPr>
                        <a:t>informacione</a:t>
                      </a:r>
                      <a:r>
                        <a:rPr lang="en-US" sz="1600" u="none" strike="noStrike" dirty="0" smtClean="0">
                          <a:latin typeface="Calibri (body)"/>
                        </a:rPr>
                        <a:t> </a:t>
                      </a:r>
                      <a:r>
                        <a:rPr lang="en-US" sz="1600" u="none" strike="noStrike" dirty="0" err="1" smtClean="0">
                          <a:latin typeface="Calibri (body)"/>
                        </a:rPr>
                        <a:t>tehnologije</a:t>
                      </a:r>
                      <a:endParaRPr lang="x-none" sz="1600" b="0" i="0" u="none" strike="noStrike" dirty="0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/>
                </a:tc>
              </a:tr>
              <a:tr h="5220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/>
                        <a:t>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1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1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: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0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0-1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1:1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0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77800" indent="0" algn="l" fontAlgn="b"/>
                      <a:r>
                        <a:rPr lang="en-US" sz="1600" u="none" strike="noStrike" dirty="0" err="1" smtClean="0">
                          <a:latin typeface="Calibri (body)"/>
                        </a:rPr>
                        <a:t>Katedra</a:t>
                      </a:r>
                      <a:r>
                        <a:rPr lang="en-US" sz="1600" u="none" strike="noStrike" dirty="0" smtClean="0">
                          <a:latin typeface="Calibri (body)"/>
                        </a:rPr>
                        <a:t> </a:t>
                      </a:r>
                      <a:r>
                        <a:rPr lang="en-US" sz="1600" u="none" strike="noStrike" dirty="0" err="1" smtClean="0">
                          <a:latin typeface="Calibri (body)"/>
                        </a:rPr>
                        <a:t>za</a:t>
                      </a:r>
                      <a:r>
                        <a:rPr lang="en-US" sz="1600" u="none" strike="noStrike" dirty="0" smtClean="0">
                          <a:latin typeface="Calibri (body)"/>
                        </a:rPr>
                        <a:t> </a:t>
                      </a:r>
                      <a:r>
                        <a:rPr lang="en-US" sz="1600" u="none" strike="noStrike" dirty="0" err="1" smtClean="0">
                          <a:latin typeface="Calibri (body)"/>
                        </a:rPr>
                        <a:t>softversko</a:t>
                      </a:r>
                      <a:r>
                        <a:rPr lang="en-US" sz="1600" u="none" strike="noStrike" dirty="0" smtClean="0">
                          <a:latin typeface="Calibri (body)"/>
                        </a:rPr>
                        <a:t> </a:t>
                      </a:r>
                      <a:r>
                        <a:rPr lang="en-US" sz="1600" u="none" strike="noStrike" dirty="0" err="1" smtClean="0">
                          <a:latin typeface="Calibri (body)"/>
                        </a:rPr>
                        <a:t>inženjerstvo</a:t>
                      </a:r>
                      <a:endParaRPr lang="x-none" sz="1600" b="0" i="0" u="none" strike="noStrike" dirty="0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/>
                </a:tc>
              </a:tr>
              <a:tr h="5220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/>
                        <a:t>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1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1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: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1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0-1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1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: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2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0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77800" indent="0" algn="l" fontAlgn="b"/>
                      <a:r>
                        <a:rPr lang="en-US" sz="1600" u="none" strike="noStrike" dirty="0" err="1" smtClean="0">
                          <a:latin typeface="Calibri (body)"/>
                        </a:rPr>
                        <a:t>Katedra</a:t>
                      </a:r>
                      <a:r>
                        <a:rPr lang="en-US" sz="1600" u="none" strike="noStrike" dirty="0" smtClean="0">
                          <a:latin typeface="Calibri (body)"/>
                        </a:rPr>
                        <a:t> </a:t>
                      </a:r>
                      <a:r>
                        <a:rPr lang="en-US" sz="1600" u="none" strike="noStrike" dirty="0" err="1" smtClean="0">
                          <a:latin typeface="Calibri (body)"/>
                        </a:rPr>
                        <a:t>za</a:t>
                      </a:r>
                      <a:r>
                        <a:rPr lang="en-US" sz="1600" u="none" strike="noStrike" dirty="0" smtClean="0">
                          <a:latin typeface="Calibri (body)"/>
                        </a:rPr>
                        <a:t> </a:t>
                      </a:r>
                      <a:r>
                        <a:rPr lang="en-US" sz="1600" u="none" strike="noStrike" dirty="0" err="1" smtClean="0">
                          <a:latin typeface="Calibri (body)"/>
                        </a:rPr>
                        <a:t>upravljanje</a:t>
                      </a:r>
                      <a:r>
                        <a:rPr lang="en-US" sz="1600" u="none" strike="noStrike" dirty="0" smtClean="0">
                          <a:latin typeface="Calibri (body)"/>
                        </a:rPr>
                        <a:t> </a:t>
                      </a:r>
                      <a:r>
                        <a:rPr lang="en-US" sz="1600" u="none" strike="noStrike" dirty="0" err="1" smtClean="0">
                          <a:latin typeface="Calibri (body)"/>
                        </a:rPr>
                        <a:t>sistemima</a:t>
                      </a:r>
                      <a:endParaRPr lang="x-none" sz="1600" b="0" i="0" u="none" strike="noStrike" dirty="0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/>
                </a:tc>
              </a:tr>
              <a:tr h="5220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/>
                        <a:t>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1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1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: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2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0-1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1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: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3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0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77800" indent="0" algn="l" fontAlgn="b"/>
                      <a:r>
                        <a:rPr lang="en-US" sz="1600" u="none" strike="noStrike" dirty="0" err="1" smtClean="0">
                          <a:latin typeface="Calibri (body)"/>
                        </a:rPr>
                        <a:t>Katedra</a:t>
                      </a:r>
                      <a:r>
                        <a:rPr lang="en-US" sz="1600" u="none" strike="noStrike" dirty="0" smtClean="0">
                          <a:latin typeface="Calibri (body)"/>
                        </a:rPr>
                        <a:t> </a:t>
                      </a:r>
                      <a:r>
                        <a:rPr lang="en-US" sz="1600" u="none" strike="noStrike" dirty="0" err="1" smtClean="0">
                          <a:latin typeface="Calibri (body)"/>
                        </a:rPr>
                        <a:t>za</a:t>
                      </a:r>
                      <a:r>
                        <a:rPr lang="en-US" sz="1600" u="none" strike="noStrike" dirty="0" smtClean="0">
                          <a:latin typeface="Calibri (body)"/>
                        </a:rPr>
                        <a:t> </a:t>
                      </a:r>
                      <a:r>
                        <a:rPr lang="en-US" sz="1600" u="none" strike="noStrike" dirty="0" err="1" smtClean="0">
                          <a:latin typeface="Calibri (body)"/>
                        </a:rPr>
                        <a:t>matematiku</a:t>
                      </a:r>
                      <a:endParaRPr lang="x-none" sz="1600" b="0" i="0" u="none" strike="noStrike" dirty="0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/>
                </a:tc>
              </a:tr>
              <a:tr h="5220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1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1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: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3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0-1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1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:</a:t>
                      </a:r>
                      <a:r>
                        <a:rPr lang="sr-Latn-CS" sz="1600" b="0" i="0" u="none" strike="noStrike" dirty="0" smtClean="0">
                          <a:solidFill>
                            <a:srgbClr val="000000"/>
                          </a:solidFill>
                          <a:latin typeface="Calibri (body)"/>
                        </a:rPr>
                        <a:t>4</a:t>
                      </a:r>
                      <a:r>
                        <a:rPr lang="x-none" sz="1600" b="0" i="0" u="none" strike="noStrike" smtClean="0">
                          <a:solidFill>
                            <a:srgbClr val="000000"/>
                          </a:solidFill>
                          <a:latin typeface="Calibri (body)"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77800" indent="0" algn="l" fontAlgn="b"/>
                      <a:r>
                        <a:rPr lang="pl-PL" sz="1600" u="none" strike="noStrike" dirty="0" smtClean="0">
                          <a:latin typeface="Calibri (body)"/>
                        </a:rPr>
                        <a:t>Katedra za operaciona istraživanja i statistiku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 (body)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Prezentacija tema završnih radova po Katedrama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Informacije&amp;quot;&quot;/&gt;&lt;property id=&quot;20307&quot; value=&quot;257&quot;/&gt;&lt;/object&gt;&lt;object type=&quot;3&quot; unique_id=&quot;10025&quot;&gt;&lt;property id=&quot;20148&quot; value=&quot;5&quot;/&gt;&lt;property id=&quot;20300&quot; value=&quot;Slide 3 - &amp;quot;Studijski program: Menadžmet i organizacija Studijska grupa: Menadžmet   Moderator: dr Veljko Dmitrović, docent&amp;quot;&quot;/&gt;&lt;property id=&quot;20307&quot; value=&quot;259&quot;/&gt;&lt;/object&gt;&lt;object type=&quot;3&quot; unique_id=&quot;10026&quot;&gt;&lt;property id=&quot;20148&quot; value=&quot;5&quot;/&gt;&lt;property id=&quot;20300&quot; value=&quot;Slide 6 - &amp;quot;Studijski program: Informacioni sistemi i tehnologije Moderator: dr Ilija Antović, docent&amp;quot;&quot;/&gt;&lt;property id=&quot;20307&quot; value=&quot;258&quot;/&gt;&lt;/object&gt;&lt;object type=&quot;3&quot; unique_id=&quot;10075&quot;&gt;&lt;property id=&quot;20148&quot; value=&quot;5&quot;/&gt;&lt;property id=&quot;20300&quot; value=&quot;Slide 4 - &amp;quot;Studijski program: Menadžmet i organizacija Studijska grupa: Operacioni menadžmet   Moderator: dr Lena Đorđević, do&quot;/&gt;&lt;property id=&quot;20307&quot; value=&quot;260&quot;/&gt;&lt;/object&gt;&lt;object type=&quot;3&quot; unique_id=&quot;10118&quot;&gt;&lt;property id=&quot;20148&quot; value=&quot;5&quot;/&gt;&lt;property id=&quot;20300&quot; value=&quot;Slide 5 - &amp;quot;Studijski program: Menadžmet i organizacija Studijska grupa: Menadžment kvaliteta i standardizacija  Moderator: dr &quot;/&gt;&lt;property id=&quot;20307&quot; value=&quot;261&quot;/&gt;&lt;/object&gt;&lt;/object&gt;&lt;object type=&quot;8&quot; unique_id=&quot;10008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395</Words>
  <Application>Microsoft Office PowerPoint</Application>
  <PresentationFormat>On-screen Show (4:3)</PresentationFormat>
  <Paragraphs>75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Prezentacija tema završnih radova po Katedrama</vt:lpstr>
      <vt:lpstr>Informacije</vt:lpstr>
      <vt:lpstr>Studijski program: Menadžmet i organizacija Studijska grupa: Menadžmet   Moderator: dr Veljko Dmitrović, docent</vt:lpstr>
      <vt:lpstr>Studijski program: Menadžmet i organizacija Studijska grupa: Operacioni menadžmet   Moderator: dr Lena Đorđević, docent</vt:lpstr>
      <vt:lpstr>Studijski program: Menadžmet i organizacija Studijska grupa: Menadžment kvaliteta i standardizacija  Moderator: dr Mladen Đurić, docent</vt:lpstr>
      <vt:lpstr>Studijski program: Informacioni sistemi i tehnologije Moderator: dr Ilija Antović, docent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Prezentacija tema završnih radova po Katedrama</dc:title>
  <dc:creator>Lena</dc:creator>
  <cp:lastModifiedBy>Korisnik</cp:lastModifiedBy>
  <cp:revision>24</cp:revision>
  <dcterms:created xsi:type="dcterms:W3CDTF">2017-03-15T11:29:13Z</dcterms:created>
  <dcterms:modified xsi:type="dcterms:W3CDTF">2018-03-23T11:01:11Z</dcterms:modified>
</cp:coreProperties>
</file>