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70" r:id="rId4"/>
    <p:sldId id="267" r:id="rId5"/>
    <p:sldId id="273" r:id="rId6"/>
    <p:sldId id="260" r:id="rId7"/>
    <p:sldId id="266" r:id="rId8"/>
    <p:sldId id="274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242" autoAdjust="0"/>
  </p:normalViewPr>
  <p:slideViewPr>
    <p:cSldViewPr>
      <p:cViewPr>
        <p:scale>
          <a:sx n="75" d="100"/>
          <a:sy n="75" d="100"/>
        </p:scale>
        <p:origin x="-166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E5DE40-B6BD-4D46-AF28-F44B435EDE55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A52880-4E09-4EFE-8048-19F6998D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5295-9CA6-4CF8-AB7D-CF6A43712EB7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E98B-D3F5-482C-9E1A-BB14D63B1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06C2-A3BC-4259-94B6-DBE2BADF6A2F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766EB-52A5-4082-9196-DDD6FD09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9D21-96E5-4EC6-ADB8-87E6226A8922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5400-DA8C-45B2-AE97-DD2508F4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CC4C-9FDF-4E76-AB1C-E1CF7FD00972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79E1-0F88-4ED4-AC3E-27A61BA93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8141B-932C-4CD9-B087-A61D84A5F8BF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13AD-3AA6-4746-9CC9-7A7403C4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4EEB-B68C-4140-A89E-4757FDAD4742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BBF2-956E-4592-9341-2780C496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8F410-49B5-4A3D-A352-0F411CA638E2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12DF-6E06-4063-AF40-2CE078BD5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4223-076A-4AAB-88FD-A409038216BC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C001-564A-48B6-9CBB-2CECA4950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CA4B-E882-42DA-92E1-7CAF10DFC3A3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37DF-4F2C-45D1-B98E-873B1B0A6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E0E6-F871-4943-942A-72CF179AE089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E707-3697-49D2-AC0C-C2BA7CA5A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F7BB-FB99-48B4-AEE1-51374394DAA3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24BE-D6F6-432C-8DFD-3BA299101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415992-8D42-4EEA-8ED7-749457ACDEE8}" type="datetimeFigureOut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DBC076-4C2D-4444-9AD3-500E934CB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crta podvuce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276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1950" y="330200"/>
            <a:ext cx="8096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1600" b="1" dirty="0">
                <a:latin typeface="Verdana" pitchFamily="34" charset="0"/>
                <a:cs typeface="Arial" charset="0"/>
              </a:rPr>
              <a:t>Univerzitet u Beogradu</a:t>
            </a:r>
          </a:p>
          <a:p>
            <a:r>
              <a:rPr lang="sr-Latn-CS" sz="1600" b="1" dirty="0">
                <a:latin typeface="Verdana" pitchFamily="34" charset="0"/>
                <a:cs typeface="Arial" charset="0"/>
              </a:rPr>
              <a:t>Fakultet organizacionih </a:t>
            </a:r>
            <a:r>
              <a:rPr lang="sr-Latn-CS" sz="1600" b="1" dirty="0" smtClean="0">
                <a:latin typeface="Verdana" pitchFamily="34" charset="0"/>
                <a:cs typeface="Arial" charset="0"/>
              </a:rPr>
              <a:t>nauka</a:t>
            </a:r>
          </a:p>
          <a:p>
            <a:r>
              <a:rPr lang="sr-Latn-CS" sz="1600" b="1" dirty="0" smtClean="0">
                <a:latin typeface="Verdana" pitchFamily="34" charset="0"/>
                <a:ea typeface="Verdana" pitchFamily="34" charset="0"/>
              </a:rPr>
              <a:t>Nivo studija: Diplomske akademske studije – master</a:t>
            </a:r>
          </a:p>
          <a:p>
            <a:endParaRPr lang="sr-Latn-CS" sz="1600" b="1" dirty="0">
              <a:latin typeface="Verdan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867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b="1" dirty="0">
                <a:latin typeface="Verdana" pitchFamily="34" charset="0"/>
                <a:cs typeface="Arial" charset="0"/>
              </a:rPr>
              <a:t>  </a:t>
            </a:r>
            <a:r>
              <a:rPr lang="sr-Latn-CS" b="1" dirty="0" smtClean="0">
                <a:latin typeface="Verdana" pitchFamily="34" charset="0"/>
                <a:cs typeface="Arial" charset="0"/>
              </a:rPr>
              <a:t>Beograd, novembar 202</a:t>
            </a:r>
            <a:r>
              <a:rPr lang="en-US" b="1" dirty="0" smtClean="0">
                <a:latin typeface="Verdana" pitchFamily="34" charset="0"/>
                <a:cs typeface="Arial" charset="0"/>
              </a:rPr>
              <a:t>2</a:t>
            </a:r>
            <a:r>
              <a:rPr lang="sr-Latn-CS" b="1" dirty="0" smtClean="0">
                <a:latin typeface="Verdana" pitchFamily="34" charset="0"/>
                <a:cs typeface="Arial" charset="0"/>
              </a:rPr>
              <a:t>.</a:t>
            </a:r>
            <a:endParaRPr lang="sr-Latn-CS" b="1" dirty="0">
              <a:latin typeface="Verdana" pitchFamily="34" charset="0"/>
              <a:cs typeface="Arial" charset="0"/>
            </a:endParaRPr>
          </a:p>
          <a:p>
            <a:endParaRPr lang="sr-Latn-CS" b="1" dirty="0">
              <a:latin typeface="Verdan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3600" b="1" dirty="0">
                <a:latin typeface="Verdana" pitchFamily="34" charset="0"/>
                <a:cs typeface="Arial" charset="0"/>
              </a:rPr>
              <a:t>  UPRAVLJANJE LANCIMA SNABDEVANJA</a:t>
            </a:r>
            <a:r>
              <a:rPr lang="en-US" sz="3600" b="1" dirty="0">
                <a:latin typeface="Verdana" pitchFamily="34" charset="0"/>
                <a:cs typeface="Arial" charset="0"/>
              </a:rPr>
              <a:t> </a:t>
            </a:r>
            <a:r>
              <a:rPr lang="sr-Latn-RS" sz="3600" b="1" dirty="0" smtClean="0">
                <a:latin typeface="Verdana" pitchFamily="34" charset="0"/>
                <a:cs typeface="Arial" charset="0"/>
              </a:rPr>
              <a:t>2</a:t>
            </a:r>
            <a:endParaRPr lang="sr-Latn-CS" sz="3600" b="1" dirty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 txBox="1">
            <a:spLocks/>
          </p:cNvSpPr>
          <p:nvPr/>
        </p:nvSpPr>
        <p:spPr bwMode="auto">
          <a:xfrm>
            <a:off x="838200" y="16764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r-Latn-CS" sz="1600" b="1" dirty="0">
                <a:latin typeface="Verdana" pitchFamily="34" charset="0"/>
                <a:cs typeface="Arial" charset="0"/>
              </a:rPr>
              <a:t>Prof. dr Dragan Vasiljević          </a:t>
            </a:r>
          </a:p>
          <a:p>
            <a:pPr marL="273050" indent="-273050">
              <a:spcBef>
                <a:spcPts val="100"/>
              </a:spcBef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 E-mail: vasiljevic.dragan@fon.bg.ac.rs            </a:t>
            </a:r>
          </a:p>
          <a:p>
            <a:pPr marL="273050" indent="-273050">
              <a:spcBef>
                <a:spcPts val="1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 Konsultacije: </a:t>
            </a:r>
            <a:r>
              <a:rPr lang="sr-Latn-CS" sz="1400" dirty="0" smtClean="0">
                <a:latin typeface="Verdana" pitchFamily="34" charset="0"/>
                <a:cs typeface="Arial" charset="0"/>
              </a:rPr>
              <a:t>kabinet </a:t>
            </a:r>
            <a:r>
              <a:rPr lang="sr-Latn-CS" sz="1400" dirty="0">
                <a:latin typeface="Verdana" pitchFamily="34" charset="0"/>
                <a:cs typeface="Arial" charset="0"/>
              </a:rPr>
              <a:t>218</a:t>
            </a:r>
            <a:endParaRPr lang="en-US" sz="1600" b="1" dirty="0">
              <a:latin typeface="Verdana" pitchFamily="34" charset="0"/>
              <a:cs typeface="Arial" charset="0"/>
            </a:endParaRPr>
          </a:p>
          <a:p>
            <a:pPr marL="273050" indent="-2730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b="1" dirty="0">
                <a:latin typeface="Verdana" pitchFamily="34" charset="0"/>
                <a:cs typeface="Arial" charset="0"/>
              </a:rPr>
              <a:t>Doc. </a:t>
            </a:r>
            <a:r>
              <a:rPr lang="sr-Latn-CS" sz="1600" b="1" dirty="0">
                <a:latin typeface="Verdana" pitchFamily="34" charset="0"/>
                <a:cs typeface="Arial" charset="0"/>
              </a:rPr>
              <a:t>dr Biljana Cvetić</a:t>
            </a:r>
          </a:p>
          <a:p>
            <a:pPr marL="273050" indent="-273050">
              <a:spcBef>
                <a:spcPts val="100"/>
              </a:spcBef>
              <a:defRPr/>
            </a:pPr>
            <a:r>
              <a:rPr lang="sr-Latn-CS" sz="1600" dirty="0">
                <a:latin typeface="Verdana" pitchFamily="34" charset="0"/>
                <a:cs typeface="Arial" charset="0"/>
              </a:rPr>
              <a:t>         </a:t>
            </a:r>
            <a:r>
              <a:rPr lang="sr-Latn-CS" sz="1400" dirty="0">
                <a:latin typeface="Verdana" pitchFamily="34" charset="0"/>
                <a:cs typeface="Arial" charset="0"/>
              </a:rPr>
              <a:t>E-mail: biljana.cvetic@fon.bg.ac.rs</a:t>
            </a:r>
          </a:p>
          <a:p>
            <a:pPr marL="273050" indent="-273050">
              <a:spcBef>
                <a:spcPts val="100"/>
              </a:spcBef>
              <a:spcAft>
                <a:spcPts val="600"/>
              </a:spcAft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</a:t>
            </a:r>
            <a:r>
              <a:rPr lang="en-US" sz="1400" dirty="0">
                <a:latin typeface="Verdana" pitchFamily="34" charset="0"/>
                <a:cs typeface="Arial" charset="0"/>
              </a:rPr>
              <a:t> </a:t>
            </a:r>
            <a:r>
              <a:rPr lang="sr-Latn-CS" sz="1400" dirty="0">
                <a:latin typeface="Verdana" pitchFamily="34" charset="0"/>
                <a:cs typeface="Arial" charset="0"/>
              </a:rPr>
              <a:t>Konsultacije: kabinet B008</a:t>
            </a:r>
            <a:endParaRPr lang="en-US" sz="1400" b="1" dirty="0">
              <a:latin typeface="Verdana" pitchFamily="34" charset="0"/>
              <a:cs typeface="Arial" charset="0"/>
            </a:endParaRPr>
          </a:p>
          <a:p>
            <a:pPr marL="273050" indent="-2730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Latn-CS" sz="1600" b="1" dirty="0" smtClean="0">
                <a:latin typeface="Verdana" pitchFamily="34" charset="0"/>
                <a:cs typeface="Arial" charset="0"/>
              </a:rPr>
              <a:t>Prof. </a:t>
            </a:r>
            <a:r>
              <a:rPr lang="sr-Latn-CS" sz="1600" b="1" dirty="0">
                <a:latin typeface="Verdana" pitchFamily="34" charset="0"/>
                <a:cs typeface="Arial" charset="0"/>
              </a:rPr>
              <a:t>dr Biljana Panić          </a:t>
            </a:r>
          </a:p>
          <a:p>
            <a:pPr marL="273050" indent="-273050">
              <a:spcBef>
                <a:spcPts val="100"/>
              </a:spcBef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 E-mail: panic.biljana@fon.bg.ac.rs            </a:t>
            </a:r>
          </a:p>
          <a:p>
            <a:pPr marL="273050" indent="-273050">
              <a:spcBef>
                <a:spcPts val="1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 Konsultacije: </a:t>
            </a:r>
            <a:r>
              <a:rPr lang="en-US" sz="1400" dirty="0">
                <a:latin typeface="Verdana" pitchFamily="34" charset="0"/>
                <a:cs typeface="Arial" charset="0"/>
              </a:rPr>
              <a:t>kabinet </a:t>
            </a:r>
            <a:r>
              <a:rPr lang="sr-Latn-CS" sz="1400" dirty="0">
                <a:latin typeface="Verdana" pitchFamily="34" charset="0"/>
                <a:cs typeface="Arial" charset="0"/>
              </a:rPr>
              <a:t>309a</a:t>
            </a:r>
            <a:endParaRPr lang="sr-Latn-CS" sz="1600" b="1" dirty="0">
              <a:latin typeface="Verdana" pitchFamily="34" charset="0"/>
              <a:cs typeface="Arial" charset="0"/>
            </a:endParaRPr>
          </a:p>
          <a:p>
            <a:pPr marL="273050" indent="-2730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600" b="1" dirty="0">
                <a:latin typeface="Verdana" pitchFamily="34" charset="0"/>
                <a:cs typeface="Arial" charset="0"/>
              </a:rPr>
              <a:t>Doc. </a:t>
            </a:r>
            <a:r>
              <a:rPr lang="sr-Latn-CS" sz="1600" b="1" dirty="0">
                <a:latin typeface="Verdana" pitchFamily="34" charset="0"/>
                <a:cs typeface="Arial" charset="0"/>
              </a:rPr>
              <a:t>dr Miloš Danilović</a:t>
            </a:r>
          </a:p>
          <a:p>
            <a:pPr marL="273050" indent="-273050">
              <a:spcBef>
                <a:spcPts val="100"/>
              </a:spcBef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E-mail: milos.danilovic@fon.bg.ac.rs            </a:t>
            </a:r>
          </a:p>
          <a:p>
            <a:pPr marL="273050" indent="-273050">
              <a:spcBef>
                <a:spcPts val="100"/>
              </a:spcBef>
              <a:buFont typeface="Wingdings 3" pitchFamily="18" charset="2"/>
              <a:buNone/>
              <a:defRPr/>
            </a:pPr>
            <a:r>
              <a:rPr lang="sr-Latn-CS" sz="1400" dirty="0">
                <a:latin typeface="Verdana" pitchFamily="34" charset="0"/>
                <a:cs typeface="Arial" charset="0"/>
              </a:rPr>
              <a:t>          Konsultacije: kabinet 010</a:t>
            </a:r>
          </a:p>
          <a:p>
            <a:pPr marL="273050" indent="-273050">
              <a:spcBef>
                <a:spcPct val="20000"/>
              </a:spcBef>
              <a:buFont typeface="Wingdings 3" pitchFamily="18" charset="2"/>
              <a:buNone/>
              <a:defRPr/>
            </a:pPr>
            <a:endParaRPr lang="sr-Latn-CS" dirty="0">
              <a:latin typeface="Verdana" pitchFamily="34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Predavači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Cilj predmeta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100" name="Rectangle 51"/>
          <p:cNvSpPr>
            <a:spLocks noChangeArrowheads="1"/>
          </p:cNvSpPr>
          <p:nvPr/>
        </p:nvSpPr>
        <p:spPr bwMode="auto">
          <a:xfrm>
            <a:off x="457200" y="1981200"/>
            <a:ext cx="8686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Razumevanje savremenih koncepata </a:t>
            </a:r>
            <a:r>
              <a:rPr lang="sr-Latn-CS" i="1" dirty="0">
                <a:latin typeface="Verdana" pitchFamily="34" charset="0"/>
              </a:rPr>
              <a:t>SCM</a:t>
            </a:r>
            <a:endParaRPr lang="sr-Latn-CS" dirty="0">
              <a:latin typeface="Verdana" pitchFamily="34" charset="0"/>
            </a:endParaRP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Osposobljavanje za primenu </a:t>
            </a:r>
            <a:r>
              <a:rPr lang="sr-Latn-CS" dirty="0" smtClean="0">
                <a:latin typeface="Verdana" pitchFamily="34" charset="0"/>
              </a:rPr>
              <a:t>modela </a:t>
            </a:r>
            <a:r>
              <a:rPr lang="sr-Latn-CS" dirty="0">
                <a:latin typeface="Verdana" pitchFamily="34" charset="0"/>
              </a:rPr>
              <a:t>za upravljanje zalihama u lancu </a:t>
            </a:r>
            <a:r>
              <a:rPr lang="sr-Latn-CS" dirty="0" smtClean="0">
                <a:latin typeface="Verdana" pitchFamily="34" charset="0"/>
              </a:rPr>
              <a:t>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Osposobljavanje za primenu modela za merenje performansi SC</a:t>
            </a:r>
            <a:endParaRPr lang="sr-Latn-CS" dirty="0">
              <a:latin typeface="Verdana" pitchFamily="34" charset="0"/>
            </a:endParaRP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Osposobljavanje za primenu analitičkih metoda i tehnika za efikasno upravljanje lancima snabdevanja</a:t>
            </a:r>
          </a:p>
        </p:txBody>
      </p:sp>
      <p:sp>
        <p:nvSpPr>
          <p:cNvPr id="4101" name="Rectangle 51"/>
          <p:cNvSpPr>
            <a:spLocks noChangeArrowheads="1"/>
          </p:cNvSpPr>
          <p:nvPr/>
        </p:nvSpPr>
        <p:spPr bwMode="auto">
          <a:xfrm>
            <a:off x="381000" y="1143000"/>
            <a:ext cx="79248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b="1" dirty="0"/>
              <a:t> </a:t>
            </a:r>
            <a:r>
              <a:rPr lang="sr-Latn-CS" b="1" dirty="0"/>
              <a:t>Upravljanje lancem snabdevanja</a:t>
            </a:r>
            <a:endParaRPr lang="en-US" b="1" dirty="0"/>
          </a:p>
          <a:p>
            <a:r>
              <a:rPr lang="en-US" dirty="0"/>
              <a:t>    </a:t>
            </a:r>
            <a:r>
              <a:rPr lang="ru-RU" i="1" dirty="0"/>
              <a:t>SC</a:t>
            </a:r>
            <a:r>
              <a:rPr lang="sr-Latn-CS" i="1" dirty="0"/>
              <a:t>M</a:t>
            </a:r>
            <a:r>
              <a:rPr lang="en-US" i="1" dirty="0"/>
              <a:t>: </a:t>
            </a:r>
            <a:r>
              <a:rPr lang="sr-Latn-CS" i="1" dirty="0"/>
              <a:t>S</a:t>
            </a:r>
            <a:r>
              <a:rPr lang="ru-RU" i="1" dirty="0"/>
              <a:t>upply </a:t>
            </a:r>
            <a:r>
              <a:rPr lang="sr-Latn-CS" i="1" dirty="0"/>
              <a:t>C</a:t>
            </a:r>
            <a:r>
              <a:rPr lang="ru-RU" i="1" dirty="0"/>
              <a:t>hain</a:t>
            </a:r>
            <a:r>
              <a:rPr lang="sr-Latn-CS" i="1" dirty="0"/>
              <a:t> Management</a:t>
            </a:r>
            <a:endParaRPr lang="en-US" i="1" dirty="0"/>
          </a:p>
        </p:txBody>
      </p:sp>
      <p:grpSp>
        <p:nvGrpSpPr>
          <p:cNvPr id="4102" name="Group 25"/>
          <p:cNvGrpSpPr>
            <a:grpSpLocks/>
          </p:cNvGrpSpPr>
          <p:nvPr/>
        </p:nvGrpSpPr>
        <p:grpSpPr bwMode="auto">
          <a:xfrm>
            <a:off x="914400" y="4114800"/>
            <a:ext cx="7620000" cy="2333625"/>
            <a:chOff x="762000" y="3075826"/>
            <a:chExt cx="8001000" cy="2486774"/>
          </a:xfrm>
        </p:grpSpPr>
        <p:pic>
          <p:nvPicPr>
            <p:cNvPr id="4103" name="Picture 9" descr="kes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43800" y="4876800"/>
              <a:ext cx="914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5" descr="store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45012" y="3810000"/>
              <a:ext cx="784860" cy="567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6" descr="truck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226029" flipH="1">
              <a:off x="5038031" y="3983755"/>
              <a:ext cx="792305" cy="34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7" descr="manufacturer-clipart-4.jpg"/>
            <p:cNvPicPr>
              <a:picLocks noChangeAspect="1"/>
            </p:cNvPicPr>
            <p:nvPr/>
          </p:nvPicPr>
          <p:blipFill>
            <a:blip r:embed="rId6"/>
            <a:srcRect t="16028"/>
            <a:stretch>
              <a:fillRect/>
            </a:stretch>
          </p:blipFill>
          <p:spPr bwMode="auto">
            <a:xfrm flipH="1">
              <a:off x="2209800" y="3505200"/>
              <a:ext cx="1199579" cy="950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8" descr="manufacturing-wholesale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3810000" y="37338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9" descr="megafon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7236943" flipH="1">
              <a:off x="7595989" y="3223372"/>
              <a:ext cx="968789" cy="673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10" descr="Mixed-Berries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950997" y="3657600"/>
              <a:ext cx="877803" cy="816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1" descr="store sale.jp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6406729" y="3840451"/>
              <a:ext cx="679871" cy="579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762000" y="4492823"/>
              <a:ext cx="1219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/>
                <a:t>Snabdevač</a:t>
              </a:r>
              <a:endParaRPr lang="en-US" sz="1400"/>
            </a:p>
          </p:txBody>
        </p:sp>
        <p:sp>
          <p:nvSpPr>
            <p:cNvPr id="4112" name="TextBox 13"/>
            <p:cNvSpPr txBox="1">
              <a:spLocks noChangeArrowheads="1"/>
            </p:cNvSpPr>
            <p:nvPr/>
          </p:nvSpPr>
          <p:spPr bwMode="auto">
            <a:xfrm>
              <a:off x="2286000" y="4495800"/>
              <a:ext cx="1219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/>
                <a:t>Proizvođač</a:t>
              </a:r>
              <a:endParaRPr lang="en-US" sz="1400"/>
            </a:p>
          </p:txBody>
        </p:sp>
        <p:sp>
          <p:nvSpPr>
            <p:cNvPr id="4113" name="TextBox 14"/>
            <p:cNvSpPr txBox="1">
              <a:spLocks noChangeArrowheads="1"/>
            </p:cNvSpPr>
            <p:nvPr/>
          </p:nvSpPr>
          <p:spPr bwMode="auto">
            <a:xfrm>
              <a:off x="3581400" y="4492823"/>
              <a:ext cx="1219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/>
                <a:t>Veleprodaja</a:t>
              </a:r>
              <a:endParaRPr lang="en-US" sz="1400"/>
            </a:p>
          </p:txBody>
        </p:sp>
        <p:sp>
          <p:nvSpPr>
            <p:cNvPr id="4114" name="TextBox 15"/>
            <p:cNvSpPr txBox="1">
              <a:spLocks noChangeArrowheads="1"/>
            </p:cNvSpPr>
            <p:nvPr/>
          </p:nvSpPr>
          <p:spPr bwMode="auto">
            <a:xfrm>
              <a:off x="4876800" y="4492823"/>
              <a:ext cx="1219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/>
                <a:t>Distributer</a:t>
              </a:r>
              <a:endParaRPr lang="en-US" sz="1400"/>
            </a:p>
          </p:txBody>
        </p:sp>
        <p:sp>
          <p:nvSpPr>
            <p:cNvPr id="4115" name="TextBox 16"/>
            <p:cNvSpPr txBox="1">
              <a:spLocks noChangeArrowheads="1"/>
            </p:cNvSpPr>
            <p:nvPr/>
          </p:nvSpPr>
          <p:spPr bwMode="auto">
            <a:xfrm>
              <a:off x="6172200" y="4492823"/>
              <a:ext cx="1219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/>
                <a:t>Maloprodaja</a:t>
              </a:r>
              <a:endParaRPr lang="en-US" sz="1400"/>
            </a:p>
          </p:txBody>
        </p:sp>
        <p:sp>
          <p:nvSpPr>
            <p:cNvPr id="4116" name="TextBox 17"/>
            <p:cNvSpPr txBox="1">
              <a:spLocks noChangeArrowheads="1"/>
            </p:cNvSpPr>
            <p:nvPr/>
          </p:nvSpPr>
          <p:spPr bwMode="auto">
            <a:xfrm>
              <a:off x="7924800" y="4038600"/>
              <a:ext cx="838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r-Latn-CS" sz="1400"/>
                <a:t>Kupci</a:t>
              </a:r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1905476" y="4038394"/>
              <a:ext cx="228362" cy="22837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29000" y="4038394"/>
              <a:ext cx="228362" cy="22837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647486" y="4114519"/>
              <a:ext cx="230029" cy="22837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096000" y="4038394"/>
              <a:ext cx="228362" cy="22837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086124" y="4038394"/>
              <a:ext cx="228362" cy="22837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229600" y="4723525"/>
              <a:ext cx="228362" cy="2300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Neke teme i aktivnosti 1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/2</a:t>
            </a:r>
          </a:p>
        </p:txBody>
      </p:sp>
      <p:sp>
        <p:nvSpPr>
          <p:cNvPr id="5124" name="Rectangle 51"/>
          <p:cNvSpPr>
            <a:spLocks noChangeArrowheads="1"/>
          </p:cNvSpPr>
          <p:nvPr/>
        </p:nvSpPr>
        <p:spPr bwMode="auto">
          <a:xfrm>
            <a:off x="457200" y="1189038"/>
            <a:ext cx="86868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</a:t>
            </a:r>
            <a:r>
              <a:rPr lang="sr-Latn-CS" dirty="0" smtClean="0">
                <a:latin typeface="Verdana" pitchFamily="34" charset="0"/>
              </a:rPr>
              <a:t>Agilni i lean lanci snabdevanja</a:t>
            </a:r>
            <a:endParaRPr lang="sr-Latn-CS" dirty="0">
              <a:latin typeface="Verdana" pitchFamily="34" charset="0"/>
            </a:endParaRP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Savremeni </a:t>
            </a:r>
            <a:r>
              <a:rPr lang="sr-Latn-CS" dirty="0">
                <a:latin typeface="Verdana" pitchFamily="34" charset="0"/>
              </a:rPr>
              <a:t>koncepti </a:t>
            </a:r>
            <a:r>
              <a:rPr lang="sr-Latn-CS" i="1" dirty="0">
                <a:latin typeface="Verdana" pitchFamily="34" charset="0"/>
              </a:rPr>
              <a:t>SCM</a:t>
            </a:r>
            <a:r>
              <a:rPr lang="sr-Latn-CS" dirty="0">
                <a:latin typeface="Verdana" pitchFamily="34" charset="0"/>
              </a:rPr>
              <a:t>:</a:t>
            </a:r>
            <a:endParaRPr lang="sr-Latn-CS" i="1" dirty="0">
              <a:latin typeface="Verdana" pitchFamily="34" charset="0"/>
            </a:endParaRPr>
          </a:p>
          <a:p>
            <a:pPr lvl="2"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i="1" dirty="0" smtClean="0">
                <a:latin typeface="Verdana" pitchFamily="34" charset="0"/>
              </a:rPr>
              <a:t> VMI (</a:t>
            </a:r>
            <a:r>
              <a:rPr lang="en-US" i="1" dirty="0" smtClean="0"/>
              <a:t>Vendor Managed Inventory</a:t>
            </a:r>
            <a:r>
              <a:rPr lang="sr-Latn-RS" dirty="0" smtClean="0"/>
              <a:t>)</a:t>
            </a:r>
            <a:endParaRPr lang="sr-Latn-CS" dirty="0" smtClean="0">
              <a:latin typeface="Verdana" pitchFamily="34" charset="0"/>
            </a:endParaRPr>
          </a:p>
          <a:p>
            <a:pPr lvl="2"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i="1" dirty="0" smtClean="0">
                <a:latin typeface="Verdana" pitchFamily="34" charset="0"/>
              </a:rPr>
              <a:t> CPFR (</a:t>
            </a:r>
            <a:r>
              <a:rPr lang="en-US" i="1" dirty="0" smtClean="0"/>
              <a:t>Collaborative Planning, Forecasting, and Replenishment</a:t>
            </a:r>
            <a:r>
              <a:rPr lang="sr-Latn-RS" dirty="0" smtClean="0"/>
              <a:t>)</a:t>
            </a:r>
            <a:endParaRPr lang="sr-Latn-CS" dirty="0" smtClean="0">
              <a:latin typeface="Verdana" pitchFamily="34" charset="0"/>
            </a:endParaRPr>
          </a:p>
          <a:p>
            <a:pPr lvl="2"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i="1" dirty="0" smtClean="0">
                <a:latin typeface="Verdana" pitchFamily="34" charset="0"/>
              </a:rPr>
              <a:t> Flowcasting</a:t>
            </a:r>
            <a:endParaRPr lang="sr-Latn-CS" dirty="0">
              <a:latin typeface="Verdana" pitchFamily="34" charset="0"/>
            </a:endParaRP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</a:t>
            </a:r>
            <a:r>
              <a:rPr lang="sr-Latn-CS" dirty="0" smtClean="0">
                <a:latin typeface="Verdana" pitchFamily="34" charset="0"/>
              </a:rPr>
              <a:t>Strateške alijanse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Ekološki aspekti lanaca 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Agregatno planiranje u lancima 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Rutiranje u distributivnim mrežama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Mrežni lokacijski problemi u lancima 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Upravljanje </a:t>
            </a:r>
            <a:r>
              <a:rPr lang="sr-Latn-CS" dirty="0">
                <a:latin typeface="Verdana" pitchFamily="34" charset="0"/>
              </a:rPr>
              <a:t>zalihama u lancu </a:t>
            </a:r>
            <a:r>
              <a:rPr lang="sr-Latn-CS" dirty="0" smtClean="0">
                <a:latin typeface="Verdana" pitchFamily="34" charset="0"/>
              </a:rPr>
              <a:t>snabdevanja</a:t>
            </a:r>
            <a:endParaRPr lang="sr-Latn-C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Neke teme i aktivnosti 2/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2</a:t>
            </a:r>
          </a:p>
        </p:txBody>
      </p:sp>
      <p:sp>
        <p:nvSpPr>
          <p:cNvPr id="5124" name="Rectangle 51"/>
          <p:cNvSpPr>
            <a:spLocks noChangeArrowheads="1"/>
          </p:cNvSpPr>
          <p:nvPr/>
        </p:nvSpPr>
        <p:spPr bwMode="auto">
          <a:xfrm>
            <a:off x="457200" y="1447800"/>
            <a:ext cx="86868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Višekriterijumska optimizacija u SC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Simulacija </a:t>
            </a:r>
            <a:r>
              <a:rPr lang="sr-Latn-CS" dirty="0">
                <a:latin typeface="Verdana" pitchFamily="34" charset="0"/>
              </a:rPr>
              <a:t>efekta biča u lancima 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>
                <a:latin typeface="Verdana" pitchFamily="34" charset="0"/>
              </a:rPr>
              <a:t> </a:t>
            </a:r>
            <a:r>
              <a:rPr lang="sr-Latn-CS" dirty="0" smtClean="0">
                <a:latin typeface="Verdana" pitchFamily="34" charset="0"/>
              </a:rPr>
              <a:t>Merenje i unapređenje performansi lanca snabdevanja (BSC, SCOR)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Lanci snabdevanja u industriji 4.0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Simulacija lanca snabdevanja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Simulacija projektovanja distributivnih mreža</a:t>
            </a:r>
          </a:p>
          <a:p>
            <a:pPr>
              <a:spcBef>
                <a:spcPts val="1200"/>
              </a:spcBef>
              <a:buSzPct val="100000"/>
              <a:buFont typeface="Arial" charset="0"/>
              <a:buChar char="•"/>
            </a:pPr>
            <a:r>
              <a:rPr lang="sr-Latn-CS" dirty="0" smtClean="0">
                <a:latin typeface="Verdana" pitchFamily="34" charset="0"/>
              </a:rPr>
              <a:t> ...</a:t>
            </a:r>
            <a:endParaRPr lang="sr-Latn-C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Način polaganja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ts val="1200"/>
              </a:spcBef>
              <a:defRPr/>
            </a:pPr>
            <a:endParaRPr lang="sr-Latn-CS" sz="600" dirty="0">
              <a:latin typeface="Verdana" pitchFamily="34" charset="0"/>
              <a:cs typeface="Arial" charset="0"/>
            </a:endParaRPr>
          </a:p>
          <a:p>
            <a:pPr marL="342900" indent="-342900" algn="ctr">
              <a:spcBef>
                <a:spcPts val="1200"/>
              </a:spcBef>
              <a:defRPr/>
            </a:pPr>
            <a:r>
              <a:rPr lang="sr-Latn-CS" sz="300" dirty="0" smtClean="0">
                <a:latin typeface="Verdana" pitchFamily="34" charset="0"/>
                <a:cs typeface="Arial" charset="0"/>
              </a:rPr>
              <a:t> 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r-Latn-CS" sz="2400" dirty="0" smtClean="0">
                <a:latin typeface="Verdana" pitchFamily="34" charset="0"/>
                <a:cs typeface="Arial" charset="0"/>
              </a:rPr>
              <a:t>Aktivnosti na nastavi: 35</a:t>
            </a:r>
            <a:endParaRPr lang="sr-Latn-CS" sz="2400" dirty="0" smtClean="0">
              <a:solidFill>
                <a:srgbClr val="C00000"/>
              </a:solidFill>
              <a:latin typeface="Verdana" pitchFamily="34" charset="0"/>
              <a:cs typeface="Arial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sr-Latn-CS" sz="2400" dirty="0" smtClean="0">
                <a:latin typeface="Verdana" pitchFamily="34" charset="0"/>
                <a:cs typeface="Arial" charset="0"/>
              </a:rPr>
              <a:t>Seminarski </a:t>
            </a:r>
            <a:r>
              <a:rPr lang="sr-Latn-CS" sz="2400" dirty="0">
                <a:latin typeface="Verdana" pitchFamily="34" charset="0"/>
                <a:cs typeface="Arial" charset="0"/>
              </a:rPr>
              <a:t>rad: </a:t>
            </a:r>
            <a:r>
              <a:rPr lang="sr-Latn-CS" sz="2400" dirty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65 (obavezno)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r-Latn-CS" sz="2400" dirty="0">
                <a:latin typeface="Verdana" pitchFamily="34" charset="0"/>
                <a:cs typeface="Arial" charset="0"/>
              </a:rPr>
              <a:t>Izrada i odbrana seminarskog rada</a:t>
            </a:r>
          </a:p>
          <a:p>
            <a:pPr marL="1257300" lvl="2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r-Latn-CS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cs typeface="Arial" charset="0"/>
              </a:rPr>
              <a:t>Tema: dogovor sa predmetnim </a:t>
            </a:r>
            <a:r>
              <a:rPr lang="sr-Latn-C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cs typeface="Arial" charset="0"/>
              </a:rPr>
              <a:t>nastavnikom</a:t>
            </a:r>
            <a:endParaRPr lang="sr-Latn-CS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cs typeface="Arial" charset="0"/>
            </a:endParaRPr>
          </a:p>
          <a:p>
            <a:pPr marL="342900" indent="-342900" algn="ctr">
              <a:spcBef>
                <a:spcPts val="1200"/>
              </a:spcBef>
              <a:defRPr/>
            </a:pPr>
            <a:endParaRPr lang="sr-Latn-CS" sz="600" dirty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914400"/>
            <a:ext cx="8358187" cy="107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Arial" charset="0"/>
              </a:rPr>
              <a:t>Neke od mogućih tema SR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220" name="Rectangle 51"/>
          <p:cNvSpPr>
            <a:spLocks noChangeArrowheads="1"/>
          </p:cNvSpPr>
          <p:nvPr/>
        </p:nvSpPr>
        <p:spPr bwMode="auto">
          <a:xfrm>
            <a:off x="533400" y="1219200"/>
            <a:ext cx="8305800" cy="536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vi-VN" dirty="0"/>
              <a:t>Predviđanje tražnje u </a:t>
            </a:r>
            <a:r>
              <a:rPr lang="sr-Latn-CS" i="1" dirty="0" smtClean="0"/>
              <a:t>SC</a:t>
            </a:r>
            <a:endParaRPr lang="vi-VN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vi-VN" dirty="0"/>
              <a:t>Tradicionalni i </a:t>
            </a:r>
            <a:r>
              <a:rPr lang="vi-VN" i="1" dirty="0"/>
              <a:t>lean</a:t>
            </a:r>
            <a:r>
              <a:rPr lang="vi-VN" dirty="0"/>
              <a:t> lanci snabdevanja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</a:t>
            </a:r>
            <a:r>
              <a:rPr lang="en-GB" dirty="0" smtClean="0"/>
              <a:t> U</a:t>
            </a:r>
            <a:r>
              <a:rPr lang="vi-VN" dirty="0" smtClean="0"/>
              <a:t>poredna </a:t>
            </a:r>
            <a:r>
              <a:rPr lang="vi-VN" dirty="0"/>
              <a:t>analiza odabranih </a:t>
            </a:r>
            <a:r>
              <a:rPr lang="vi-VN" dirty="0" smtClean="0"/>
              <a:t>koncepata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SCM</a:t>
            </a:r>
            <a:endParaRPr lang="sr-Latn-CS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Primena </a:t>
            </a:r>
            <a:r>
              <a:rPr lang="en-GB" dirty="0" err="1" smtClean="0"/>
              <a:t>izabranih</a:t>
            </a:r>
            <a:r>
              <a:rPr lang="en-GB" dirty="0" smtClean="0"/>
              <a:t> </a:t>
            </a:r>
            <a:r>
              <a:rPr lang="en-GB" dirty="0" err="1" smtClean="0"/>
              <a:t>metrika</a:t>
            </a:r>
            <a:r>
              <a:rPr lang="sr-Latn-CS" dirty="0" smtClean="0"/>
              <a:t> </a:t>
            </a:r>
            <a:r>
              <a:rPr lang="sr-Latn-CS" dirty="0"/>
              <a:t>u </a:t>
            </a:r>
            <a:r>
              <a:rPr lang="sr-Latn-CS" dirty="0" smtClean="0"/>
              <a:t>maloprodajn</a:t>
            </a:r>
            <a:r>
              <a:rPr lang="en-GB" dirty="0" smtClean="0"/>
              <a:t>o</a:t>
            </a:r>
            <a:r>
              <a:rPr lang="sr-Latn-CS" dirty="0" smtClean="0"/>
              <a:t>m lanc</a:t>
            </a:r>
            <a:r>
              <a:rPr lang="en-GB" dirty="0" smtClean="0"/>
              <a:t>u</a:t>
            </a:r>
            <a:r>
              <a:rPr lang="sr-Latn-CS" dirty="0" smtClean="0"/>
              <a:t> </a:t>
            </a:r>
            <a:r>
              <a:rPr lang="sr-Latn-CS" dirty="0"/>
              <a:t>snabdevanja</a:t>
            </a:r>
            <a:endParaRPr lang="vi-VN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vi-VN" dirty="0"/>
              <a:t>Istraživanja </a:t>
            </a:r>
            <a:r>
              <a:rPr lang="en-US" dirty="0"/>
              <a:t>“</a:t>
            </a:r>
            <a:r>
              <a:rPr lang="vi-VN" dirty="0"/>
              <a:t>efekta biča</a:t>
            </a:r>
            <a:r>
              <a:rPr lang="en-US" dirty="0"/>
              <a:t>”</a:t>
            </a:r>
            <a:r>
              <a:rPr lang="vi-VN" dirty="0"/>
              <a:t> u </a:t>
            </a:r>
            <a:r>
              <a:rPr lang="sr-Latn-CS" i="1" dirty="0"/>
              <a:t>SC</a:t>
            </a:r>
            <a:endParaRPr lang="vi-VN" i="1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vi-VN" dirty="0"/>
              <a:t>Sof</a:t>
            </a:r>
            <a:r>
              <a:rPr lang="en-US" dirty="0"/>
              <a:t>t</a:t>
            </a:r>
            <a:r>
              <a:rPr lang="vi-VN" dirty="0"/>
              <a:t>verska podrška procesa u </a:t>
            </a:r>
            <a:r>
              <a:rPr lang="sr-Latn-CS" i="1" dirty="0"/>
              <a:t>SC</a:t>
            </a:r>
            <a:r>
              <a:rPr lang="vi-VN" dirty="0"/>
              <a:t>: uporedna analiza odabranih </a:t>
            </a:r>
            <a:r>
              <a:rPr lang="sr-Latn-CS" i="1" dirty="0"/>
              <a:t>sw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RS" dirty="0" smtClean="0"/>
              <a:t> 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sr-Latn-CS" dirty="0"/>
              <a:t>istribucij</a:t>
            </a:r>
            <a:r>
              <a:rPr lang="en-US" dirty="0"/>
              <a:t>e</a:t>
            </a:r>
            <a:r>
              <a:rPr lang="sr-Latn-CS" dirty="0"/>
              <a:t> u </a:t>
            </a:r>
            <a:r>
              <a:rPr lang="sr-Latn-CS" i="1" dirty="0"/>
              <a:t>SC</a:t>
            </a:r>
            <a:endParaRPr lang="vi-VN" i="1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en-GB" dirty="0" err="1" smtClean="0"/>
              <a:t>Upravljanje</a:t>
            </a:r>
            <a:r>
              <a:rPr lang="en-GB" dirty="0" smtClean="0"/>
              <a:t> </a:t>
            </a:r>
            <a:r>
              <a:rPr lang="en-GB" dirty="0" err="1" smtClean="0"/>
              <a:t>zalihama</a:t>
            </a:r>
            <a:r>
              <a:rPr lang="en-GB" dirty="0" smtClean="0"/>
              <a:t> u </a:t>
            </a:r>
            <a:r>
              <a:rPr lang="en-GB" dirty="0" err="1" smtClean="0"/>
              <a:t>lancu</a:t>
            </a:r>
            <a:r>
              <a:rPr lang="en-GB" dirty="0" smtClean="0"/>
              <a:t> </a:t>
            </a:r>
            <a:r>
              <a:rPr lang="en-GB" dirty="0" err="1" smtClean="0"/>
              <a:t>snabdevanja</a:t>
            </a:r>
            <a:endParaRPr lang="vi-VN" i="1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vi-VN" dirty="0"/>
              <a:t>Merenje performansi </a:t>
            </a:r>
            <a:r>
              <a:rPr lang="sr-Latn-CS" i="1" dirty="0"/>
              <a:t>SC</a:t>
            </a:r>
            <a:r>
              <a:rPr lang="vi-VN" dirty="0"/>
              <a:t>: uporedna analiza odabranih m</a:t>
            </a:r>
            <a:r>
              <a:rPr lang="sr-Latn-CS" dirty="0"/>
              <a:t>odela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sr-Latn-CS" dirty="0" smtClean="0"/>
              <a:t>Rutiranje u distributivnim mrežama</a:t>
            </a:r>
            <a:endParaRPr lang="sr-Latn-CS" i="1" dirty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i="1" dirty="0"/>
              <a:t>  </a:t>
            </a:r>
            <a:r>
              <a:rPr lang="sr-Latn-CS" dirty="0"/>
              <a:t>Mogućnosti primene mobilnih </a:t>
            </a:r>
            <a:r>
              <a:rPr lang="sr-Latn-CS" i="1" dirty="0"/>
              <a:t>SCM</a:t>
            </a:r>
            <a:r>
              <a:rPr lang="sr-Latn-CS" dirty="0"/>
              <a:t> igara u obrazovanju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CS" dirty="0"/>
              <a:t>  </a:t>
            </a:r>
            <a:r>
              <a:rPr lang="sr-Latn-CS" dirty="0" smtClean="0"/>
              <a:t>Digitalni lanci snabdevanja</a:t>
            </a:r>
            <a:endParaRPr lang="en-GB" dirty="0" smtClean="0"/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en-GB" dirty="0" smtClean="0"/>
              <a:t>  Pore</a:t>
            </a:r>
            <a:r>
              <a:rPr lang="sr-Latn-RS" dirty="0" smtClean="0"/>
              <a:t>đenje tradicionalnih i zelenih lanaca snabdevanja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RS" dirty="0" smtClean="0"/>
              <a:t>  Lanci snabdevanja u industriji 4.0</a:t>
            </a:r>
          </a:p>
          <a:p>
            <a:pPr>
              <a:spcBef>
                <a:spcPts val="600"/>
              </a:spcBef>
              <a:buSzPct val="100000"/>
              <a:buFont typeface="Arial" charset="0"/>
              <a:buChar char="•"/>
            </a:pPr>
            <a:r>
              <a:rPr lang="sr-Latn-RS" dirty="0" smtClean="0"/>
              <a:t>  ...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crta podvuce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1950" y="330200"/>
            <a:ext cx="8096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1600" b="1" dirty="0">
                <a:latin typeface="Verdana" pitchFamily="34" charset="0"/>
                <a:cs typeface="Arial" charset="0"/>
              </a:rPr>
              <a:t>Univerzitet u Beogradu</a:t>
            </a:r>
          </a:p>
          <a:p>
            <a:r>
              <a:rPr lang="sr-Latn-CS" sz="1600" b="1" dirty="0">
                <a:latin typeface="Verdana" pitchFamily="34" charset="0"/>
                <a:cs typeface="Arial" charset="0"/>
              </a:rPr>
              <a:t>Fakultet organizacionih </a:t>
            </a:r>
            <a:r>
              <a:rPr lang="sr-Latn-CS" sz="1600" b="1" dirty="0" smtClean="0">
                <a:latin typeface="Verdana" pitchFamily="34" charset="0"/>
                <a:cs typeface="Arial" charset="0"/>
              </a:rPr>
              <a:t>nauka</a:t>
            </a:r>
          </a:p>
          <a:p>
            <a:r>
              <a:rPr lang="sr-Latn-CS" sz="1600" b="1" dirty="0" smtClean="0">
                <a:latin typeface="Verdana" pitchFamily="34" charset="0"/>
                <a:ea typeface="Verdana" pitchFamily="34" charset="0"/>
              </a:rPr>
              <a:t>Nivo studija: Diplomske akademske studije – master</a:t>
            </a:r>
          </a:p>
          <a:p>
            <a:endParaRPr lang="sr-Latn-CS" sz="1600" b="1" dirty="0">
              <a:latin typeface="Verdan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715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b="1" dirty="0">
                <a:latin typeface="Verdana" pitchFamily="34" charset="0"/>
                <a:cs typeface="Arial" charset="0"/>
              </a:rPr>
              <a:t>  </a:t>
            </a:r>
            <a:r>
              <a:rPr lang="sr-Latn-CS" b="1" dirty="0" smtClean="0">
                <a:latin typeface="Verdana" pitchFamily="34" charset="0"/>
                <a:cs typeface="Arial" charset="0"/>
              </a:rPr>
              <a:t>Beograd, novembar 202</a:t>
            </a:r>
            <a:r>
              <a:rPr lang="en-US" b="1" dirty="0" smtClean="0">
                <a:latin typeface="Verdana" pitchFamily="34" charset="0"/>
                <a:cs typeface="Arial" charset="0"/>
              </a:rPr>
              <a:t>2</a:t>
            </a:r>
            <a:r>
              <a:rPr lang="sr-Latn-CS" b="1" dirty="0" smtClean="0">
                <a:latin typeface="Verdana" pitchFamily="34" charset="0"/>
                <a:cs typeface="Arial" charset="0"/>
              </a:rPr>
              <a:t>.</a:t>
            </a:r>
            <a:endParaRPr lang="sr-Latn-CS" b="1" dirty="0">
              <a:latin typeface="Verdana" pitchFamily="34" charset="0"/>
              <a:cs typeface="Arial" charset="0"/>
            </a:endParaRPr>
          </a:p>
          <a:p>
            <a:endParaRPr lang="sr-Latn-CS" b="1" dirty="0">
              <a:latin typeface="Verdan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895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3600" b="1" dirty="0">
                <a:latin typeface="Verdana" pitchFamily="34" charset="0"/>
                <a:cs typeface="Arial" charset="0"/>
              </a:rPr>
              <a:t>  UPRAVLJANJE LANCIMA SNABDEVANJA</a:t>
            </a:r>
            <a:r>
              <a:rPr lang="en-US" sz="3600" b="1" dirty="0">
                <a:latin typeface="Verdana" pitchFamily="34" charset="0"/>
                <a:cs typeface="Arial" charset="0"/>
              </a:rPr>
              <a:t> </a:t>
            </a:r>
            <a:r>
              <a:rPr lang="sr-Latn-RS" sz="3600" b="1" dirty="0" smtClean="0">
                <a:latin typeface="Verdana" pitchFamily="34" charset="0"/>
                <a:cs typeface="Arial" charset="0"/>
              </a:rPr>
              <a:t>2</a:t>
            </a:r>
            <a:endParaRPr lang="sr-Latn-CS" sz="3600" b="1" dirty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422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Predavači</vt:lpstr>
      <vt:lpstr>Cilj predmeta</vt:lpstr>
      <vt:lpstr>Neke teme i aktivnosti 1/2</vt:lpstr>
      <vt:lpstr>Neke teme i aktivnosti 2/2</vt:lpstr>
      <vt:lpstr>Način polaganja</vt:lpstr>
      <vt:lpstr>Neke od mogućih tema SR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Fon</cp:lastModifiedBy>
  <cp:revision>379</cp:revision>
  <dcterms:created xsi:type="dcterms:W3CDTF">2012-01-31T06:13:22Z</dcterms:created>
  <dcterms:modified xsi:type="dcterms:W3CDTF">2022-12-14T16:34:18Z</dcterms:modified>
</cp:coreProperties>
</file>