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846" r:id="rId1"/>
  </p:sldMasterIdLst>
  <p:sldIdLst>
    <p:sldId id="257" r:id="rId2"/>
    <p:sldId id="258" r:id="rId3"/>
    <p:sldId id="259" r:id="rId4"/>
    <p:sldId id="260" r:id="rId5"/>
    <p:sldId id="262" r:id="rId6"/>
    <p:sldId id="263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A8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9/8/2023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0753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2A279-0833-481D-8C56-F67FD0AC6C50}" type="datetime1">
              <a:rPr lang="en-US" smtClean="0"/>
              <a:t>9/8/2023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64224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DA83-5663-4C9C-B9AA-0B40A3DAFF81}" type="datetime1">
              <a:rPr lang="en-US" smtClean="0"/>
              <a:t>9/8/2023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25230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9/8/2023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59785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97669AF7-7BEB-44E4-9852-375E34362B5B}" type="datetime1">
              <a:rPr lang="en-US" smtClean="0"/>
              <a:t>9/8/2023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43981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9/8/2023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4704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9/8/2023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91511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9/8/2023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20658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9/8/2023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54685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EA474-078D-4E9B-9B14-09A87B19DC46}" type="datetime1">
              <a:rPr lang="en-US" smtClean="0"/>
              <a:t>9/8/2023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4933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7D986-8816-4272-A432-0437A28A9828}" type="datetime1">
              <a:rPr lang="en-US" smtClean="0"/>
              <a:t>9/8/2023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8625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62D6E202-B606-4609-B914-27C9371A1F6D}" type="datetime1">
              <a:rPr lang="en-US" smtClean="0"/>
              <a:t>9/8/2023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2260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7" r:id="rId1"/>
    <p:sldLayoutId id="2147483848" r:id="rId2"/>
    <p:sldLayoutId id="2147483849" r:id="rId3"/>
    <p:sldLayoutId id="2147483850" r:id="rId4"/>
    <p:sldLayoutId id="2147483851" r:id="rId5"/>
    <p:sldLayoutId id="2147483852" r:id="rId6"/>
    <p:sldLayoutId id="2147483853" r:id="rId7"/>
    <p:sldLayoutId id="2147483854" r:id="rId8"/>
    <p:sldLayoutId id="2147483855" r:id="rId9"/>
    <p:sldLayoutId id="2147483856" r:id="rId10"/>
    <p:sldLayoutId id="214748385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jovan.filipovic@fon.bg.ac.rs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jelena.ruso@fon.bg.ac.r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FD68DA-43BA-4508-8DE2-BA9BB7B2FA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89753" y="904273"/>
            <a:ext cx="6253317" cy="3686015"/>
          </a:xfrm>
        </p:spPr>
        <p:txBody>
          <a:bodyPr>
            <a:noAutofit/>
          </a:bodyPr>
          <a:lstStyle/>
          <a:p>
            <a:r>
              <a:rPr lang="sr-Cyrl-RS" sz="5400" dirty="0"/>
              <a:t>Менаџмент квалите</a:t>
            </a:r>
            <a:r>
              <a:rPr lang="sr-Latn-RS" sz="5400" dirty="0">
                <a:latin typeface="Cambria" panose="02040503050406030204" pitchFamily="18" charset="0"/>
                <a:ea typeface="Cambria" panose="02040503050406030204" pitchFamily="18" charset="0"/>
              </a:rPr>
              <a:t>ta</a:t>
            </a:r>
            <a:r>
              <a:rPr lang="sr-Cyrl-RS" sz="5400" dirty="0"/>
              <a:t> у јавном сектору</a:t>
            </a:r>
            <a:endParaRPr lang="en-US" sz="5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E9CFF2-3777-4FF4-A759-8491175B0B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89753" y="4672739"/>
            <a:ext cx="6269347" cy="1021498"/>
          </a:xfrm>
        </p:spPr>
        <p:txBody>
          <a:bodyPr>
            <a:normAutofit/>
          </a:bodyPr>
          <a:lstStyle/>
          <a:p>
            <a:r>
              <a:rPr lang="sr-Cyrl-R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Проф. др Јован Филиповић</a:t>
            </a:r>
          </a:p>
          <a:p>
            <a:r>
              <a:rPr lang="sr-Cyrl-R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Доц. др Јелена Русо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" name="Picture 4" descr="A picture containing building, sitting, bench, side&#10;&#10;Description automatically generated">
            <a:extLst>
              <a:ext uri="{FF2B5EF4-FFF2-40B4-BE49-F238E27FC236}">
                <a16:creationId xmlns:a16="http://schemas.microsoft.com/office/drawing/2014/main" id="{282CF6DD-7FE8-4063-9551-1B7BBCE92A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1"/>
            <a:ext cx="4635315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7378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1832" y="548640"/>
            <a:ext cx="10058400" cy="3892168"/>
          </a:xfrm>
        </p:spPr>
        <p:txBody>
          <a:bodyPr anchor="ctr">
            <a:normAutofit fontScale="90000"/>
          </a:bodyPr>
          <a:lstStyle/>
          <a:p>
            <a:r>
              <a:rPr lang="sr-Cyrl-RS" sz="4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Циљ предмета</a:t>
            </a:r>
            <a:r>
              <a:rPr lang="sr-Cyrl-RS" sz="4800" i="1" dirty="0">
                <a:solidFill>
                  <a:schemeClr val="tx1"/>
                </a:solidFill>
              </a:rPr>
              <a:t>: </a:t>
            </a:r>
            <a:br>
              <a:rPr lang="sr-Cyrl-RS" sz="4800" i="1" dirty="0">
                <a:solidFill>
                  <a:schemeClr val="tx1"/>
                </a:solidFill>
              </a:rPr>
            </a:br>
            <a:br>
              <a:rPr lang="sr-Cyrl-RS" sz="4800" i="1" dirty="0">
                <a:solidFill>
                  <a:srgbClr val="FFFFFF"/>
                </a:solidFill>
              </a:rPr>
            </a:b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Пружити високо специјализована академска и стручна знања на нивоу разумевања, анализе, примене и критичког вредновања из области менаџмента квалитета и обезбеђивања квалитета у јавном сектору и управи.</a:t>
            </a:r>
            <a:br>
              <a:rPr lang="ru-RU" dirty="0"/>
            </a:br>
            <a:endParaRPr lang="en-US" sz="4800" i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146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056" y="-73152"/>
            <a:ext cx="10058400" cy="1609344"/>
          </a:xfrm>
        </p:spPr>
        <p:txBody>
          <a:bodyPr>
            <a:normAutofit/>
          </a:bodyPr>
          <a:lstStyle/>
          <a:p>
            <a:r>
              <a:rPr lang="sr-Cyrl-RS" sz="4400" dirty="0"/>
              <a:t>Садржај предмета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056" y="1234440"/>
            <a:ext cx="10780776" cy="5533452"/>
          </a:xfr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Развој концепата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квалитета и д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ефиниције</a:t>
            </a:r>
          </a:p>
          <a:p>
            <a:pPr marL="0" inden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Од контроле квалитета до менаџмента тоталног квалитета (TQM) у јавном сектору/управи</a:t>
            </a:r>
          </a:p>
          <a:p>
            <a:pPr marL="0" inden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Потреба за концептом интегрисаног менаџмента</a:t>
            </a:r>
            <a:r>
              <a:rPr lang="sr-Latn-R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јавном сектору/управи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Менаџмент квалитета (корисничка оријентација, преглед процеса, тимски рад,</a:t>
            </a:r>
          </a:p>
          <a:p>
            <a:pPr marL="0" inden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одлучивање на основу чињеница, стално побољшавање итд. )</a:t>
            </a:r>
          </a:p>
          <a:p>
            <a:pPr marL="0" inden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Фазе развоја QM-а и PDCA циклуса у јавном сектору/управи</a:t>
            </a:r>
          </a:p>
          <a:p>
            <a:pPr marL="0" inden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Корисник: Усмеравање развоја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јавног сектора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интересне и заинтересоване стране</a:t>
            </a:r>
          </a:p>
          <a:p>
            <a:pPr marL="0" inden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Стално побољшавање и улога технологије у јавном сектору/управи</a:t>
            </a:r>
          </a:p>
          <a:p>
            <a:pPr marL="0" inden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Квалитет као алат за стратегију јавног сектора/управе</a:t>
            </a:r>
          </a:p>
          <a:p>
            <a:pPr marL="0" inden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Модели за оцену квалитета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јавног сектора/управе</a:t>
            </a:r>
          </a:p>
          <a:p>
            <a:pPr marL="274320" lvl="1" inden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.1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ИСО </a:t>
            </a:r>
            <a:r>
              <a:rPr lang="sr-Cyrl-R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Стандарди</a:t>
            </a:r>
          </a:p>
          <a:p>
            <a:pPr marL="274320" lvl="1" inden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sr-Cyrl-R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-ИСО 9001 – Систем менаџмента квалитета - Захтеви</a:t>
            </a:r>
          </a:p>
          <a:p>
            <a:pPr marL="274320" lvl="1" inden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sr-Cyrl-R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-ИСО 18091 - </a:t>
            </a:r>
            <a:r>
              <a:rPr lang="sr-Cyrl-R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 менаџмента квалитета - Смернице за примену исо 9001 у локалној самоуправи</a:t>
            </a:r>
            <a:endParaRPr lang="sr-Cyrl-R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30238" lvl="1" indent="-357188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sr-Cyrl-R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-ИСО 17582 - П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осебни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захтеви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примену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ИСО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9001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организације</a:t>
            </a:r>
            <a:r>
              <a:rPr lang="sr-Cyrl-R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извођење избора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свим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нивоима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власти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" lvl="1" inden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.2 Benchmarking</a:t>
            </a:r>
          </a:p>
          <a:p>
            <a:pPr marL="274320" lvl="1" inden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.3 BSC -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Balanced Scorecard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" lvl="1" inden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.4 EFQM -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European Foundation for Quality Management 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" lvl="1" inden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.5 CAF -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Common Assessment Framework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 Самопроцењивање као средство учења организације</a:t>
            </a:r>
          </a:p>
        </p:txBody>
      </p:sp>
      <p:pic>
        <p:nvPicPr>
          <p:cNvPr id="1026" name="Picture 2" descr="See the source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3421" y="3333654"/>
            <a:ext cx="3417192" cy="8542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ISO 9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2085" y="260"/>
            <a:ext cx="1732789" cy="1234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45820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Како се полаже испит?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sz="2800" b="1" dirty="0"/>
              <a:t>СЕМИНАРСКИ РАД – 45% (25% израда, 20% одбрана)</a:t>
            </a:r>
          </a:p>
          <a:p>
            <a:r>
              <a:rPr lang="sr-Cyrl-RS" sz="2800" b="1" dirty="0"/>
              <a:t>ПИСМЕНИ ИСПИТ - 55%</a:t>
            </a:r>
          </a:p>
          <a:p>
            <a:endParaRPr lang="sr-Cyrl-RS" dirty="0"/>
          </a:p>
          <a:p>
            <a:r>
              <a:rPr lang="sr-Cyrl-RS" sz="2800" b="1" dirty="0">
                <a:latin typeface="+mj-lt"/>
              </a:rPr>
              <a:t>ОДАКЛЕ СЕ СПРЕМА ИСПИТ?</a:t>
            </a:r>
          </a:p>
          <a:p>
            <a:endParaRPr lang="sr-Cyrl-RS" sz="1200" b="1" dirty="0">
              <a:latin typeface="+mj-lt"/>
            </a:endParaRPr>
          </a:p>
          <a:p>
            <a:r>
              <a:rPr lang="sr-Cyrl-RS" dirty="0">
                <a:latin typeface="+mj-lt"/>
              </a:rPr>
              <a:t>Књиге </a:t>
            </a:r>
            <a:r>
              <a:rPr lang="sr-Cyrl-CS" altLang="en-US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“ОСНОВЕ КВАЛИТЕТА” (или “СИСТЕМ МЕНАЏМЕНТА КВАЛИТЕТА”)</a:t>
            </a:r>
          </a:p>
          <a:p>
            <a:r>
              <a:rPr lang="sr-Cyrl-CS" altLang="en-US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Материјали са часа у електронској форми</a:t>
            </a:r>
            <a:endParaRPr lang="en-US" altLang="en-US" dirty="0"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18682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488" y="356616"/>
            <a:ext cx="10058400" cy="1609344"/>
          </a:xfrm>
        </p:spPr>
        <p:txBody>
          <a:bodyPr>
            <a:noAutofit/>
          </a:bodyPr>
          <a:lstStyle/>
          <a:p>
            <a:r>
              <a:rPr lang="sr-Cyrl-RS" sz="3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ПРЕДЛОГ ТЕМА ЗА СЕМИНАРСКИ РАД</a:t>
            </a:r>
            <a:br>
              <a:rPr lang="sr-Cyrl-R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sr-Cyrl-R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88" y="1316736"/>
            <a:ext cx="10652760" cy="5312664"/>
          </a:xfrm>
          <a:ln>
            <a:solidFill>
              <a:schemeClr val="tx1"/>
            </a:solidFill>
          </a:ln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</a:pPr>
            <a:endParaRPr lang="sr-Cyrl-RS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sr-Cyrl-RS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ПРИМЕНА СТАНДАРДА ИСО 18091:2019</a:t>
            </a:r>
            <a:r>
              <a:rPr lang="en-US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sr-Cyrl-RS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 МЕНАЏМЕНТА КВАЛИТЕТА - СМЕРНИЦЕ ЗА ПРИМЕНУ ИСО 9001 У ЛОКАЛНОЈ САМОУПРАВИ</a:t>
            </a:r>
          </a:p>
          <a:p>
            <a:pPr>
              <a:lnSpc>
                <a:spcPct val="120000"/>
              </a:lnSpc>
            </a:pPr>
            <a:r>
              <a:rPr lang="sr-Cyrl-RS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ПРИМЕНА СТАНДАРДА ИСО 17582:2014 - </a:t>
            </a:r>
            <a:r>
              <a:rPr lang="en-US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ПОСЕБНИ ЗАХТЕВИ ЗА ПРИМЕНУ ИСО 9001 ЗА ОРГАНИЗАЦИЈЕ</a:t>
            </a:r>
            <a:r>
              <a:rPr lang="sr-Cyrl-RS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ИЗВОЂЕЊЕ ИЗБОРА</a:t>
            </a:r>
            <a:r>
              <a:rPr lang="en-US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СВИМ НИВОИМА ВЛАСТИ</a:t>
            </a:r>
            <a:endParaRPr lang="sr-Cyrl-RS" sz="5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2880" lvl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</a:pPr>
            <a:r>
              <a:rPr lang="sr-Cyrl-RS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МОГУЋНОСТИ ПРИМЕНЕ </a:t>
            </a:r>
            <a:r>
              <a:rPr lang="sr-Latn-RS" sz="5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CAF</a:t>
            </a:r>
            <a:r>
              <a:rPr lang="sr-Latn-RS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МОДЕЛА У ЈАВНМ СЕКТОРУ (ПОЛИЦИЈА, БОЛНИЦА, ПАРЛАМЕНТ, ШКОЛА, ОПШТИНА);</a:t>
            </a:r>
          </a:p>
          <a:p>
            <a:pPr>
              <a:lnSpc>
                <a:spcPct val="120000"/>
              </a:lnSpc>
            </a:pPr>
            <a:r>
              <a:rPr lang="sr-Cyrl-RS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ПРИМЕНА</a:t>
            </a:r>
            <a:r>
              <a:rPr lang="sr-Cyrl-RS" sz="5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RS" sz="5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CAF </a:t>
            </a:r>
            <a:r>
              <a:rPr lang="sr-Cyrl-RS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МОДЕЛА У ЈАВНО-КОМУНАЛНИМ ПРЕДУЗЕЋИМА;</a:t>
            </a:r>
          </a:p>
          <a:p>
            <a:pPr>
              <a:lnSpc>
                <a:spcPct val="120000"/>
              </a:lnSpc>
            </a:pPr>
            <a:r>
              <a:rPr lang="sr-Cyrl-RS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ПРИМЕНА </a:t>
            </a:r>
            <a:r>
              <a:rPr lang="sr-Latn-RS" sz="5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CAF</a:t>
            </a:r>
            <a:r>
              <a:rPr lang="sr-Latn-RS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МОДЕЛА У ЈАВНОЈ УПРАВИ (МИНИСТАРСТВА И ОРГАНИ УПРАВЕ У ОКВИРУ МИНИСТАРСТВА)</a:t>
            </a:r>
          </a:p>
          <a:p>
            <a:pPr>
              <a:lnSpc>
                <a:spcPct val="120000"/>
              </a:lnSpc>
            </a:pP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ПРИМЕНА СТАНДАРДИЗОВАНИХ МОДЕЛА ЗА СИСТЕМЕ МЕНАЏМЕНТА У ЈАВНОМ СЕКТОРУ/УПРАВИ;</a:t>
            </a:r>
          </a:p>
          <a:p>
            <a:pPr>
              <a:lnSpc>
                <a:spcPct val="120000"/>
              </a:lnSpc>
            </a:pP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ТРОШКОВИ КВАЛИТЕТА У ЈАВНОМ СЕКТОРУ/УПРАВИ;</a:t>
            </a:r>
          </a:p>
          <a:p>
            <a:pPr>
              <a:lnSpc>
                <a:spcPct val="120000"/>
              </a:lnSpc>
            </a:pP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ПРИМЕНА МОДЕЛА ДРУШТВЕНЕ ОДГОВОРНОСТИ У ЈАВНОЈ УПРАВИ/СЕКТОРУ</a:t>
            </a:r>
            <a:r>
              <a:rPr lang="sr-Cyrl-RS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lnSpc>
                <a:spcPct val="120000"/>
              </a:lnSpc>
            </a:pPr>
            <a:r>
              <a:rPr lang="sr-Cyrl-RS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ИНДИКАТОРИ КВАЛИТЕТА У ЈАВНОЈ СЕКТОРУ/УПРАВИ;</a:t>
            </a:r>
          </a:p>
          <a:p>
            <a:pPr>
              <a:lnSpc>
                <a:spcPct val="120000"/>
              </a:lnSpc>
            </a:pPr>
            <a:r>
              <a:rPr lang="sr-Cyrl-RS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ПРИМЕНА </a:t>
            </a:r>
            <a:r>
              <a:rPr lang="sr-Latn-RS" sz="5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EFQM</a:t>
            </a:r>
            <a:r>
              <a:rPr lang="sr-Cyrl-RS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МОДЕЛА У ЈАВНОЈ СЕКТОРУ/УПРАВИ;</a:t>
            </a:r>
          </a:p>
          <a:p>
            <a:pPr>
              <a:lnSpc>
                <a:spcPct val="120000"/>
              </a:lnSpc>
            </a:pPr>
            <a:r>
              <a:rPr lang="sr-Cyrl-RS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ПРИМЕНА </a:t>
            </a:r>
            <a:r>
              <a:rPr lang="sr-Latn-RS" sz="5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BENCHMARKING</a:t>
            </a:r>
            <a:r>
              <a:rPr lang="sr-Cyrl-RS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-а У ЈАВНОЈМ СЕКТОРУ/УПРАВИ;</a:t>
            </a:r>
          </a:p>
          <a:p>
            <a:pPr>
              <a:lnSpc>
                <a:spcPct val="120000"/>
              </a:lnSpc>
            </a:pPr>
            <a:r>
              <a:rPr lang="sr-Cyrl-RS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 </a:t>
            </a:r>
            <a:r>
              <a:rPr lang="en-US" sz="5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BALANCED SCORECARD</a:t>
            </a:r>
            <a:r>
              <a:rPr lang="sr-Cyrl-RS" sz="5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МОДЕЛА У ЈАВНИМ ПРЕДУЗЕЋИМА.</a:t>
            </a:r>
          </a:p>
          <a:p>
            <a:endParaRPr lang="sr-Cyrl-R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r-Cyrl-R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318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5456" y="447934"/>
            <a:ext cx="7022592" cy="39556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8136" y="4453066"/>
            <a:ext cx="10058400" cy="1609344"/>
          </a:xfrm>
        </p:spPr>
        <p:txBody>
          <a:bodyPr/>
          <a:lstStyle/>
          <a:p>
            <a:pPr algn="ctr"/>
            <a:r>
              <a:rPr lang="sr-Cyrl-RS" dirty="0"/>
              <a:t>ХВАЛА НА ПАЖЊИ</a:t>
            </a:r>
            <a:r>
              <a:rPr lang="sr-Latn-RS" dirty="0"/>
              <a:t>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0432" y="5001706"/>
            <a:ext cx="10058400" cy="405079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sr-Cyrl-RS" sz="3200" dirty="0"/>
          </a:p>
          <a:p>
            <a:pPr marL="0" indent="0" algn="ctr">
              <a:buNone/>
            </a:pPr>
            <a:endParaRPr lang="en-US" sz="100" dirty="0">
              <a:hlinkClick r:id="rId3"/>
            </a:endParaRPr>
          </a:p>
          <a:p>
            <a:pPr marL="0" indent="0" algn="ctr">
              <a:buNone/>
            </a:pPr>
            <a:r>
              <a:rPr lang="sr-Latn-RS" dirty="0">
                <a:hlinkClick r:id="rId3"/>
              </a:rPr>
              <a:t>jovan.filipovic@fon.bg.ac.rs</a:t>
            </a:r>
            <a:endParaRPr lang="sr-Latn-RS" dirty="0"/>
          </a:p>
          <a:p>
            <a:pPr marL="0" indent="0" algn="ctr">
              <a:buNone/>
            </a:pPr>
            <a:r>
              <a:rPr lang="sr-Latn-RS" dirty="0">
                <a:hlinkClick r:id="rId4"/>
              </a:rPr>
              <a:t>jelena.ruso@fon.bg.ac.rs</a:t>
            </a:r>
            <a:r>
              <a:rPr lang="sr-Latn-RS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311651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TM03090434[[fn=Wood Type]]</Template>
  <TotalTime>0</TotalTime>
  <Words>473</Words>
  <Application>Microsoft Office PowerPoint</Application>
  <PresentationFormat>Widescreen</PresentationFormat>
  <Paragraphs>52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Cambria</vt:lpstr>
      <vt:lpstr>Rockwell</vt:lpstr>
      <vt:lpstr>Rockwell Condensed</vt:lpstr>
      <vt:lpstr>Times New Roman</vt:lpstr>
      <vt:lpstr>Wingdings</vt:lpstr>
      <vt:lpstr>Wood Type</vt:lpstr>
      <vt:lpstr>Менаџмент квалитеta у јавном сектору</vt:lpstr>
      <vt:lpstr>Циљ предмета:   Пружити високо специјализована академска и стручна знања на нивоу разумевања, анализе, примене и критичког вредновања из области менаџмента квалитета и обезбеђивања квалитета у јавном сектору и управи. </vt:lpstr>
      <vt:lpstr>Садржај предмета</vt:lpstr>
      <vt:lpstr>Како се полаже испит?</vt:lpstr>
      <vt:lpstr>ПРЕДЛОГ ТЕМА ЗА СЕМИНАРСКИ РАД  </vt:lpstr>
      <vt:lpstr>ХВАЛА НА ПАЖЊИ!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2022-12-12T09:52:19Z</dcterms:created>
  <dcterms:modified xsi:type="dcterms:W3CDTF">2023-09-08T12:02:56Z</dcterms:modified>
</cp:coreProperties>
</file>